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3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256" r:id="rId5"/>
    <p:sldId id="262" r:id="rId6"/>
    <p:sldId id="257" r:id="rId7"/>
    <p:sldId id="296" r:id="rId8"/>
    <p:sldId id="287" r:id="rId9"/>
    <p:sldId id="288" r:id="rId10"/>
    <p:sldId id="290" r:id="rId11"/>
    <p:sldId id="297" r:id="rId12"/>
    <p:sldId id="298" r:id="rId13"/>
    <p:sldId id="274" r:id="rId14"/>
    <p:sldId id="293" r:id="rId15"/>
    <p:sldId id="282" r:id="rId16"/>
    <p:sldId id="284" r:id="rId17"/>
    <p:sldId id="283" r:id="rId18"/>
    <p:sldId id="294" r:id="rId19"/>
    <p:sldId id="295" r:id="rId20"/>
    <p:sldId id="265" r:id="rId21"/>
    <p:sldId id="289" r:id="rId22"/>
    <p:sldId id="292" r:id="rId23"/>
    <p:sldId id="276" r:id="rId24"/>
    <p:sldId id="291" r:id="rId25"/>
    <p:sldId id="277" r:id="rId26"/>
    <p:sldId id="270" r:id="rId27"/>
    <p:sldId id="258" r:id="rId28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BDE9"/>
    <a:srgbClr val="065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BB06E1-7129-1FD9-9C04-CF1206BE2DF7}" v="214" dt="2025-06-02T10:08:12.043"/>
    <p1510:client id="{39638773-C176-1BE7-DC64-AB4BF73046E0}" v="167" dt="2025-06-01T18:12:33.247"/>
    <p1510:client id="{43333DE1-DD81-DB8C-9698-C385E8445FF9}" v="26" dt="2025-06-02T06:43:19.2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071" autoAdjust="0"/>
  </p:normalViewPr>
  <p:slideViewPr>
    <p:cSldViewPr snapToGrid="0">
      <p:cViewPr varScale="1">
        <p:scale>
          <a:sx n="47" d="100"/>
          <a:sy n="47" d="100"/>
        </p:scale>
        <p:origin x="13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ochazkovas2\Desktop\Rozhovory\Rozhovory_vystupy_agregovan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ochazkovas2\Desktop\Rozhovory\Rozhovory_vystupy_agregovan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ochazkovas2\Desktop\&#218;prava%20pro%20prezentaci%20bene&#353;ov%20-%20dotaz%20&#353;et&#345;.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ochazkovas2\Desktop\Dotazn&#237;kov&#233;%20&#353;et&#345;en&#237;%20v&#253;stupy\Z&#225;kladn&#237;%20anal&#253;za\V&#253;sledky%20dotazn&#237;kov&#233;ho%20&#353;et&#345;en&#237;%20z&#225;kladn&#237;%20anal&#253;za_upraven&#233;%20%25%20pom&#283;ry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prochazkovas2\Desktop\Mapov&#225;n&#237;\Mapov&#225;n&#237;%20v%20kraj&#237;ch%20a%20okresech%2020.5.25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C:\Users\prochazkovas2\Desktop\Mapov&#225;n&#237;\Mapov&#225;n&#237;%20v%20kraj&#237;ch%20a%20okresech%2020.5.2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400"/>
              <a:t>Centrální telefonní linka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42501103858572192"/>
          <c:y val="0.17578679704301867"/>
          <c:w val="0.44630149680939862"/>
          <c:h val="0.73889305505752823"/>
        </c:manualLayout>
      </c:layout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0374632226786447E-2"/>
          <c:y val="0.26710538801772576"/>
          <c:w val="0.27169605174959999"/>
          <c:h val="0.324617130035127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400"/>
              <a:t>Datové schránky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52543145098590927"/>
          <c:y val="0.18407050193543883"/>
          <c:w val="0.39581358799878574"/>
          <c:h val="0.77562013618125714"/>
        </c:manualLayout>
      </c:layout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3552096214078919E-2"/>
          <c:y val="0.18478963183360442"/>
          <c:w val="0.3534089394533998"/>
          <c:h val="0.508742569952257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Jaké služby poskytované Středním článkem nejvíce preferujete?</a:t>
            </a:r>
          </a:p>
          <a:p>
            <a:pPr>
              <a:defRPr/>
            </a:pPr>
            <a:r>
              <a:rPr lang="cs-CZ"/>
              <a:t>(1 – nejvíce vyhovuje, 5 – nejméně vyhovuje)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v>1</c:v>
          </c:tx>
          <c:spPr>
            <a:solidFill>
              <a:schemeClr val="accent6"/>
            </a:solidFill>
            <a:ln>
              <a:solidFill>
                <a:schemeClr val="accent6"/>
              </a:solidFill>
            </a:ln>
            <a:effectLst/>
          </c:spPr>
          <c:invertIfNegative val="0"/>
          <c:cat>
            <c:strRef>
              <c:f>'Služby středního článku'!$C$2:$F$2</c:f>
              <c:strCache>
                <c:ptCount val="4"/>
                <c:pt idx="0">
                  <c:v>Metodická pomoc v souvislosti s aktuálně řešenými tématy</c:v>
                </c:pt>
                <c:pt idx="1">
                  <c:v>Jednotný infoservis a komunikace novinek MŠMT k vedení škol a zřizovatelům</c:v>
                </c:pt>
                <c:pt idx="2">
                  <c:v>Metodická pomoc se standardní agendou</c:v>
                </c:pt>
                <c:pt idx="3">
                  <c:v>Cílená podpora pro začínající ředitele</c:v>
                </c:pt>
              </c:strCache>
              <c:extLst/>
            </c:strRef>
          </c:cat>
          <c:val>
            <c:numRef>
              <c:f>'Služby středního článku'!$C$3:$F$3</c:f>
              <c:numCache>
                <c:formatCode>0.00%</c:formatCode>
                <c:ptCount val="4"/>
                <c:pt idx="0">
                  <c:v>0.70399999999999996</c:v>
                </c:pt>
                <c:pt idx="1">
                  <c:v>0.68292682926829273</c:v>
                </c:pt>
                <c:pt idx="2">
                  <c:v>0.53333333333333333</c:v>
                </c:pt>
                <c:pt idx="3">
                  <c:v>0.50450450450450446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88B7-4310-804D-861F45D22430}"/>
            </c:ext>
          </c:extLst>
        </c:ser>
        <c:ser>
          <c:idx val="1"/>
          <c:order val="1"/>
          <c:tx>
            <c:v>2</c:v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effectLst/>
          </c:spPr>
          <c:invertIfNegative val="0"/>
          <c:cat>
            <c:strRef>
              <c:f>'Služby středního článku'!$C$2:$F$2</c:f>
              <c:strCache>
                <c:ptCount val="4"/>
                <c:pt idx="0">
                  <c:v>Metodická pomoc v souvislosti s aktuálně řešenými tématy</c:v>
                </c:pt>
                <c:pt idx="1">
                  <c:v>Jednotný infoservis a komunikace novinek MŠMT k vedení škol a zřizovatelům</c:v>
                </c:pt>
                <c:pt idx="2">
                  <c:v>Metodická pomoc se standardní agendou</c:v>
                </c:pt>
                <c:pt idx="3">
                  <c:v>Cílená podpora pro začínající ředitele</c:v>
                </c:pt>
              </c:strCache>
              <c:extLst/>
            </c:strRef>
          </c:cat>
          <c:val>
            <c:numRef>
              <c:f>'Služby středního článku'!$C$4:$F$4</c:f>
              <c:numCache>
                <c:formatCode>0.00%</c:formatCode>
                <c:ptCount val="4"/>
                <c:pt idx="0">
                  <c:v>0.16</c:v>
                </c:pt>
                <c:pt idx="1">
                  <c:v>0.18699186991869918</c:v>
                </c:pt>
                <c:pt idx="2">
                  <c:v>0.30833333333333335</c:v>
                </c:pt>
                <c:pt idx="3">
                  <c:v>0.2072072072072072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88B7-4310-804D-861F45D22430}"/>
            </c:ext>
          </c:extLst>
        </c:ser>
        <c:ser>
          <c:idx val="2"/>
          <c:order val="2"/>
          <c:tx>
            <c:v>3</c:v>
          </c:tx>
          <c:spPr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/>
          </c:spPr>
          <c:invertIfNegative val="0"/>
          <c:cat>
            <c:strRef>
              <c:f>'Služby středního článku'!$C$2:$F$2</c:f>
              <c:strCache>
                <c:ptCount val="4"/>
                <c:pt idx="0">
                  <c:v>Metodická pomoc v souvislosti s aktuálně řešenými tématy</c:v>
                </c:pt>
                <c:pt idx="1">
                  <c:v>Jednotný infoservis a komunikace novinek MŠMT k vedení škol a zřizovatelům</c:v>
                </c:pt>
                <c:pt idx="2">
                  <c:v>Metodická pomoc se standardní agendou</c:v>
                </c:pt>
                <c:pt idx="3">
                  <c:v>Cílená podpora pro začínající ředitele</c:v>
                </c:pt>
              </c:strCache>
              <c:extLst/>
            </c:strRef>
          </c:cat>
          <c:val>
            <c:numRef>
              <c:f>'Služby středního článku'!$C$5:$F$5</c:f>
              <c:numCache>
                <c:formatCode>0.00%</c:formatCode>
                <c:ptCount val="4"/>
                <c:pt idx="0">
                  <c:v>8.7999999999999995E-2</c:v>
                </c:pt>
                <c:pt idx="1">
                  <c:v>4.878048780487805E-2</c:v>
                </c:pt>
                <c:pt idx="2">
                  <c:v>0.1</c:v>
                </c:pt>
                <c:pt idx="3">
                  <c:v>0.11711711711711711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88B7-4310-804D-861F45D22430}"/>
            </c:ext>
          </c:extLst>
        </c:ser>
        <c:ser>
          <c:idx val="3"/>
          <c:order val="3"/>
          <c:tx>
            <c:v>4</c:v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  <a:effectLst/>
          </c:spPr>
          <c:invertIfNegative val="0"/>
          <c:cat>
            <c:strRef>
              <c:f>'Služby středního článku'!$C$2:$F$2</c:f>
              <c:strCache>
                <c:ptCount val="4"/>
                <c:pt idx="0">
                  <c:v>Metodická pomoc v souvislosti s aktuálně řešenými tématy</c:v>
                </c:pt>
                <c:pt idx="1">
                  <c:v>Jednotný infoservis a komunikace novinek MŠMT k vedení škol a zřizovatelům</c:v>
                </c:pt>
                <c:pt idx="2">
                  <c:v>Metodická pomoc se standardní agendou</c:v>
                </c:pt>
                <c:pt idx="3">
                  <c:v>Cílená podpora pro začínající ředitele</c:v>
                </c:pt>
              </c:strCache>
              <c:extLst/>
            </c:strRef>
          </c:cat>
          <c:val>
            <c:numRef>
              <c:f>'Služby středního článku'!$C$6:$F$6</c:f>
              <c:numCache>
                <c:formatCode>0.00%</c:formatCode>
                <c:ptCount val="4"/>
                <c:pt idx="0">
                  <c:v>1.6E-2</c:v>
                </c:pt>
                <c:pt idx="1">
                  <c:v>2.4390243902439025E-2</c:v>
                </c:pt>
                <c:pt idx="2">
                  <c:v>3.3333333333333333E-2</c:v>
                </c:pt>
                <c:pt idx="3">
                  <c:v>0.10810810810810811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88B7-4310-804D-861F45D22430}"/>
            </c:ext>
          </c:extLst>
        </c:ser>
        <c:ser>
          <c:idx val="4"/>
          <c:order val="4"/>
          <c:tx>
            <c:v>5</c:v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cat>
            <c:strRef>
              <c:f>'Služby středního článku'!$C$2:$F$2</c:f>
              <c:strCache>
                <c:ptCount val="4"/>
                <c:pt idx="0">
                  <c:v>Metodická pomoc v souvislosti s aktuálně řešenými tématy</c:v>
                </c:pt>
                <c:pt idx="1">
                  <c:v>Jednotný infoservis a komunikace novinek MŠMT k vedení škol a zřizovatelům</c:v>
                </c:pt>
                <c:pt idx="2">
                  <c:v>Metodická pomoc se standardní agendou</c:v>
                </c:pt>
                <c:pt idx="3">
                  <c:v>Cílená podpora pro začínající ředitele</c:v>
                </c:pt>
              </c:strCache>
              <c:extLst/>
            </c:strRef>
          </c:cat>
          <c:val>
            <c:numRef>
              <c:f>'Služby středního článku'!$C$7:$F$7</c:f>
              <c:numCache>
                <c:formatCode>0.00%</c:formatCode>
                <c:ptCount val="4"/>
                <c:pt idx="0">
                  <c:v>3.2000000000000001E-2</c:v>
                </c:pt>
                <c:pt idx="1">
                  <c:v>5.6910569105691054E-2</c:v>
                </c:pt>
                <c:pt idx="2">
                  <c:v>2.5000000000000001E-2</c:v>
                </c:pt>
                <c:pt idx="3">
                  <c:v>6.3063063063063057E-2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88B7-4310-804D-861F45D224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858348640"/>
        <c:axId val="858349600"/>
      </c:barChart>
      <c:catAx>
        <c:axId val="858348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58349600"/>
        <c:crossesAt val="0"/>
        <c:auto val="1"/>
        <c:lblAlgn val="ctr"/>
        <c:lblOffset val="100"/>
        <c:noMultiLvlLbl val="0"/>
      </c:catAx>
      <c:valAx>
        <c:axId val="858349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% zvolené odpovědi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58348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Jaká konkrétní témata metodické podpory poskytované ze strany Středního článku preferujete z hlediska potřeb Vámi řízené školy?</a:t>
            </a:r>
          </a:p>
        </c:rich>
      </c:tx>
      <c:layout>
        <c:manualLayout>
          <c:xMode val="edge"/>
          <c:yMode val="edge"/>
          <c:x val="0.1098888888888889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'Téma metodické podpory'!$C$5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72BDE9"/>
            </a:solidFill>
            <a:ln>
              <a:noFill/>
            </a:ln>
            <a:effectLst/>
          </c:spPr>
          <c:invertIfNegative val="0"/>
          <c:cat>
            <c:strRef>
              <c:f>'Téma metodické podpory'!$D$3:$I$3</c:f>
              <c:strCache>
                <c:ptCount val="6"/>
                <c:pt idx="0">
                  <c:v>Financování, ekonomika a administrativa</c:v>
                </c:pt>
                <c:pt idx="1">
                  <c:v>Legislativa a bezpečnost</c:v>
                </c:pt>
                <c:pt idx="2">
                  <c:v>Organizace a řízení školy</c:v>
                </c:pt>
                <c:pt idx="3">
                  <c:v>Vzdělávání a profesní rozvoj</c:v>
                </c:pt>
                <c:pt idx="4">
                  <c:v>Technologie a digitalizace</c:v>
                </c:pt>
                <c:pt idx="5">
                  <c:v>Komunikace a spolupráce</c:v>
                </c:pt>
              </c:strCache>
            </c:strRef>
          </c:cat>
          <c:val>
            <c:numRef>
              <c:f>'Téma metodické podpory'!$D$5:$I$5</c:f>
              <c:numCache>
                <c:formatCode>0.00%</c:formatCode>
                <c:ptCount val="6"/>
                <c:pt idx="0">
                  <c:v>0.84496124031007747</c:v>
                </c:pt>
                <c:pt idx="1">
                  <c:v>0.71317829457364346</c:v>
                </c:pt>
                <c:pt idx="2">
                  <c:v>0.70542635658914732</c:v>
                </c:pt>
                <c:pt idx="3">
                  <c:v>0.55038759689922478</c:v>
                </c:pt>
                <c:pt idx="4">
                  <c:v>0.41085271317829458</c:v>
                </c:pt>
                <c:pt idx="5">
                  <c:v>0.37209302325581395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E6-458B-B0A6-BCBCCD9273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89215248"/>
        <c:axId val="108921716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'Téma metodické podpory'!$C$4</c15:sqref>
                        </c15:formulaRef>
                      </c:ext>
                    </c:extLst>
                    <c:strCache>
                      <c:ptCount val="1"/>
                      <c:pt idx="0">
                        <c:v>Počet odpovědí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'Téma metodické podpory'!$D$3:$I$3</c15:sqref>
                        </c15:formulaRef>
                      </c:ext>
                    </c:extLst>
                    <c:strCache>
                      <c:ptCount val="6"/>
                      <c:pt idx="0">
                        <c:v>Financování, ekonomika a administrativa</c:v>
                      </c:pt>
                      <c:pt idx="1">
                        <c:v>Legislativa a bezpečnost</c:v>
                      </c:pt>
                      <c:pt idx="2">
                        <c:v>Organizace a řízení školy</c:v>
                      </c:pt>
                      <c:pt idx="3">
                        <c:v>Vzdělávání a profesní rozvoj</c:v>
                      </c:pt>
                      <c:pt idx="4">
                        <c:v>Technologie a digitalizace</c:v>
                      </c:pt>
                      <c:pt idx="5">
                        <c:v>Komunikace a spolupráce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'Téma metodické podpory'!$D$4:$I$4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109</c:v>
                      </c:pt>
                      <c:pt idx="1">
                        <c:v>92</c:v>
                      </c:pt>
                      <c:pt idx="2">
                        <c:v>91</c:v>
                      </c:pt>
                      <c:pt idx="3">
                        <c:v>71</c:v>
                      </c:pt>
                      <c:pt idx="4">
                        <c:v>53</c:v>
                      </c:pt>
                      <c:pt idx="5">
                        <c:v>48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A5E6-458B-B0A6-BCBCCD92731B}"/>
                  </c:ext>
                </c:extLst>
              </c15:ser>
            </c15:filteredBarSeries>
          </c:ext>
        </c:extLst>
      </c:barChart>
      <c:catAx>
        <c:axId val="10892152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Preferované téma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89217168"/>
        <c:crosses val="autoZero"/>
        <c:auto val="1"/>
        <c:lblAlgn val="ctr"/>
        <c:lblOffset val="100"/>
        <c:noMultiLvlLbl val="0"/>
      </c:catAx>
      <c:valAx>
        <c:axId val="1089217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% odpovědí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89215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'Mapování v krajích - školy'!$B$4:$B$16</cx:f>
        <cx:nf>'Mapování v krajích - školy'!$B$3</cx:nf>
        <cx:lvl ptCount="13" name="Kraj">
          <cx:pt idx="0">Plzeňský kraj</cx:pt>
          <cx:pt idx="1">Karlovarský kraj</cx:pt>
          <cx:pt idx="2">Královéhradecký kraj</cx:pt>
          <cx:pt idx="3">Zlínský kraj</cx:pt>
          <cx:pt idx="4">Pardubický kraj</cx:pt>
          <cx:pt idx="5">Liberecký kraj</cx:pt>
          <cx:pt idx="6">Olomoucký kraj</cx:pt>
          <cx:pt idx="7">Středočeský kraj</cx:pt>
          <cx:pt idx="8">Jihočeský kraj</cx:pt>
          <cx:pt idx="9">Ústecký kraj</cx:pt>
          <cx:pt idx="10">Moravskoslezský kraj</cx:pt>
          <cx:pt idx="11">Kraj Vysočina</cx:pt>
          <cx:pt idx="12">Jihomoravský kraj</cx:pt>
        </cx:lvl>
      </cx:strDim>
      <cx:numDim type="colorVal">
        <cx:f>'Mapování v krajích - školy'!$E$4:$E$16</cx:f>
        <cx:nf>'Mapování v krajích - školy'!$E$3</cx:nf>
        <cx:lvl ptCount="13" formatCode="0,00%" name="Poměr">
          <cx:pt idx="0">0.83080808080808077</cx:pt>
          <cx:pt idx="1">0.81632653061224492</cx:pt>
          <cx:pt idx="2">0.80885780885780889</cx:pt>
          <cx:pt idx="3">0.76688453159041392</cx:pt>
          <cx:pt idx="4">0.72043010752688175</cx:pt>
          <cx:pt idx="5">0.6228070175438597</cx:pt>
          <cx:pt idx="6">0.56431535269709543</cx:pt>
          <cx:pt idx="7">0.49186602870813395</cx:pt>
          <cx:pt idx="8">0.48826291079812206</cx:pt>
          <cx:pt idx="9">0.47900763358778625</cx:pt>
          <cx:pt idx="10">0.43949044585987262</cx:pt>
          <cx:pt idx="11">0.37817258883248733</cx:pt>
          <cx:pt idx="12">0.3603192702394527</cx:pt>
        </cx:lvl>
      </cx:numDim>
    </cx:data>
  </cx:chartData>
  <cx:chart>
    <cx:plotArea>
      <cx:plotAreaRegion>
        <cx:series layoutId="regionMap" uniqueId="{EDB39E4A-03BC-4771-829B-3E509E85AC0D}">
          <cx:tx>
            <cx:txData>
              <cx:f>'Mapování v krajích - školy'!$E$3</cx:f>
              <cx:v>Poměr</cx:v>
            </cx:txData>
          </cx:tx>
          <cx:dataLabels>
            <cx:visibility seriesName="0" categoryName="0" value="1"/>
          </cx:dataLabels>
          <cx:dataId val="0"/>
          <cx:layoutPr>
            <cx:geography cultureLanguage="cs-CZ" cultureRegion="CZ" attribution="Používá technologii Bing.">
              <cx:geoCache provider="{E9337A44-BEBE-4D9F-B70C-5C5E7DAFC167}">
                <cx:binary>1HvNcty4muWrOLweukAQIIkbtzpiQDJ/lUrJkizbG4YsySABECBBgn9P0IuZB5jZzXIW8wizut3v
NZ/r505Z5erp6rgVMaVQhEPJJBLEwXe+cw7Sf32c//Konx/cq7nRpv/L4/z962oY2r98913/WD03
D/2bpn50trefhzePtvnOfv5cPz5/9+QeptqI7zAKyXeP1YMbnufX//RXGE082wv7+DDU1lz7Z7e8
fe69Hvp/49o3L716eGpqk9f94OrHIfz+9ZVen//1n3v1t//9SrkH+frVsxnqYbld2ufvX3/15tev
vns55K8+/pWGGQ7+Ce4l7E1CkoSEMfvp5/UrbY346XIYvYmShGIa4b9f/vGjLx8auP13zOuHWT08
Pbnnvofn++Hfbwzw1cPA9YvXrx6tN8OXtRSwrN+//pf/8twr+/pV3dvsxyuZ/fIo2ccfnv27r2H4
p7++eAFW48Urv0Dq5dL9vy79Cqjjg9N2fHB/AFQUvcERinEYRX/H4pdQ4TdpAhsyStnP2+NHjH7X
lL6N0jeGeIHT8T//uXC6qD89u+fHf3xBAUpJgnAcxT9X1NcFRd8gmkaMkOhrlH7HhL6N0a8GeIHQ
xf7PhdDR/e1/QCn97X9W7uHpD0IKIwa/hKAffvBLpNIIJzTE/xfIX1Lff2B+3wbuNwd6AeDx7Z8L
wKsH9+Q/1X9MjaEopWmY0peQJQkLI/ozYi+Y8PfM6NtY/XqEFyBd/cl48KP+2/8yf0CzAl2BcZzE
JE6/WVzJmziOE4Ij/OPl8Gs2/PdP69s4vbz/BUof/2Sq4qxtY/0fUEkAE2UEURomP2qK9OuCSt5g
GoYEQ539kvt+x3y+jc+vBngB0PlPBtDN8K//7fnJ/st/BWn6D9foICkQRoTEyQt0QEvglILWeFE9
v3M234bom4O8gOnm9s/Vkg519QdhRNI3DIxUBGj8SGgg734pzskbAmyX0vCF7Ps9M/o2Tr8e4QVI
h+zPBdLf/ns//EF6L45RFIVJ9BsQgagA8UBfQPTvn8+3AXp5/wt47m7+XPCcrHsYwYD3+nn9A8gO
OlIaERbS8KdCAm77ZSGlb3AKmoGF3xYOv3t238bsN4Z5Ad3p/OeC7gjR0at3Sw8cWJuHn1v6PyRE
iliMYpL8hNmvnBRl6Et0Af3rlzLi3z+fb6P08v4X8Lz78OeC5wuTNz9W1z9cQ0BZhQxjQslPQi/5
uqziN3EIwVISx19D9Pvm9G2YvjXGC6gOp/+/ofqNCPLHzfxjAX31lv9IChsxRMLwm62JvomgNaH4
F5z4yzr6ORH97el8G5if7/tq6n90wPrb4evfc+r8YXgofgi4f5G//ttXf3hASN9f3PpVTv7VY/68
zfdP379OwN78PTX/MsJXLPXzKv24uj+///mhH75/HaZvUsow9KuQMIZwRF6/mp5/uILfIAaUCLwI
JZdEMagKY91Qff+ahpABUpomSZxSCg4ZaLG3/sslkJHgxVKUEAQpBiGgRX5+siurF2HN35fhp79f
Gd9c2doM/fevcYIh8Wh/fOMPE4UZxSyFqqcRfA6FYeH648NbOL2A94f/aREqDSCpNFntbHpjjTz3
88p2MYvupAn6fbewji8SSe7q0mbOJw+diiwPFnfvDOqyuovUXgdM5i79hIi6rru6EHOTqZb0F2Nr
Ix4M5LRaai4pYcekkSZT8yR5bJLLxFeI097u137OyBi1XPTzUbt+11Yh5SsrJJWaM3tywp4CI7ms
7InR5mPcoEc7lTsyuM99wE5JHx1Qm7yt8LjxpKj0u4o92/k4snfDina0PIjpYGR9EaZ3qosue4kW
3hGdIbPwctmy1vAuoo+s/QSzy0ZxQrEyvAzXoqmbq4HNOcKqSGXN6+6dHs1+UXOR+k1UimNP+ywh
SybXm1WfcO34oMqJ0+BRKnS3xut+Yutlylo+d80uYLdTU/EY07N0H1ZDs1Yj3i4dX5uRi+ogZnta
SObiepvEn0iVL/6daNotrOXkK87q0xxd4uHQoTUbUmN5T58DEdwOHerzJSjzMOhvnXhIKeFhmQl9
U9oq01juwm7eLCHOTVxeTdVa0ArnqUOnirS7FQnCG0boyfZyu6r5Ubp524yu4eNM82WeLhI0navF
8XmpdmNdf1JuM6sH26qIK9Rki9bcBHWO8bYW7fViwh0bgywKzmSQbSamZthjguS1gI+tRJSp6BCN
Vw6/k6zmni5ZO13p4SBly804bhaPDNcVq/aVtxejCnGmApHR0r0Vus6S8Ko0tKiSKNfOXYl4vHGp
8ryjy7aPDOWthL+CpfkwW2F5Ei/XwqbHaESaJ3XKTbpu0LCybEZk007obU9hdVel3kfzMmSY2oys
4ecQPZNwSHJsx9Mi36G+2YpRZ33SZG68b6M43A+tyiRVOZJq4t2C7/py5iCJ+NTgrFkSvqx7Noyc
DuZYk05mY2/P8XKKYv9ZJvNlz3RuHM3TwW5LX3OqPjSty0c/5X3aHGvfc2KOS3Xjuinv8JB7+rB4
fecE2wlZcu2bnKLxqpdty2160Q8+S6OwiPs6M9VTFa4bEur7AfubsjZ7rEc+rmkeRO5ykE1Banrd
J20WtnqvSbCboum0WPTINP1QLSHsg/ds3fVBm5fDylnj9sS+G6w7jia31hyEhWpO8XHEM+Izq3iD
yNUSj7tUldfl2HyuBAVYhqXOyBSGsL99vmJ66ddxeEiwe2TOHqof0Bg2pkKO16Plc0AaHlfdIV3k
hyoo71kK5RHQ6HPP0DPo/5HX6cgKHQJBlHVRrfKIA114J3Ipmiu2VgWa0+vZB92moWubrQqZTTjN
N4kUHxhVay46lZyDJcI8WNN9ZcmaLWJZ8iUNxGau9HlOmM3D0d0tUEhuBlZAeocmy435sLZFTel7
pa7UVO+6suyBQW7q4TEsl5UPzZrHZuVzW30K0+6yShaOp9FnlV9rrnRiszoIgH9Ksp61p/NbINEp
D5PlIjRQ065KY55avfIEH7FOuhtbBRc1QWQPnE623XLnjcpWgserTiTvy7Dp+GjJjUowT9a6LsjQ
jzzVruOo7G+WSvMmXvB105uznGOxT/XkN7Fo113pkqawYRBv1gpqMvGTLCZVf1S4P9qUFd6W53S0
AQ/URWrJcksbdO/0cqWkPMqEXoamz0py9IFY83asn4cqeLtOJeE1i59diWU2K5nm/SKrHVswKSad
yoMjzZw3dL4aPQ0+RAMbNQCeqmyh2PN+8QMfnew2cRfnyQJlRILyopxWd1l33cybUfS8JfoioWW3
K4dlSoFFzXA5dKQ+1U2JuWK+SOso5igKxj1OreWoje6SVjR7WaJ4nw4svgkc9Xni5goYG53KpSzf
D970mzie63duaKcNXar2GjaGLPpB1BdJU89HQRjNRU/sLta9zUzadoUWQccbYNa8W+IS+qBUWReu
p8SxTbc6AC2AsvPVVkRBBnz2SNHkeSjdwn2N1I1Iy65w3qWFqFq7D9dWc2yf2kHchEGwi7rAbhb8
tq9tdFGSQeTYtb5wQFVXLqmhXEYWm0sXkWETVcP4qQrYwFdNlnC/JJHgIEUoEC02l8mUrvm0jt25
j1ZfLPFtQOd2P8sEiHHxLpvF5+hLwxP4IzEI5VWKczZFzUG1w7zVaQ6L3PKGdCVfZqX2Q2JIEfu1
yatFfRjmCm0qmfY8YNW9FpovKLoQc+v3ZEluarWYE0mkehyQCXgbTPJQqjXltqFp1sm5zZewWTjp
WAoro8Pt1Nl4A+sOQiDGnxopO05ECBs27vQmsP0VJcFYUKPLjLTBUNC2GTZN92W0yCNeQhs7G4Mf
olDPW9piwfuq2jVdejtF+ExROmWRpd2FRyANkncYbNJ2FUuUOTmvWWCXT1i2Hthhro8pncoM9emy
U/FKdj70XRZ0p2XeohV00vpZDHWYs8ChTMfufjXmaYzFtaIdKqq0AQrA+hQu8i6q+30vllPVhNdr
kGyiyOwG6m+xa/KQQCsp18c5UR9tBwItaLcOlr2u9ZZG6TZOPa/nTUku5jnOQ/tFJdFD3dMtUy6r
asVlOOW2KbOprw5rk9bcOr/VZQodqjtZqg5sbs6C+UxP566nO2OCS9u22zKKi2BUNS9BqvUkLAIF
pUHC9hLWHqTDTUAkO7TaJB9s2Y/HdVyFyFgF+79CY3jWQeCzvpnkypsE9ZlqHEPZiki5hy8opFsl
8LxxZpzzobJBxIeJmLoYuhU1+ToxXZC1bzse9SPdiSQxWVDbWmbUhezQtVFyBH0cf1IBSMYKlfY4
ulhllRjQ1rZrdR2HCbTEClu96ccmyIO1RNtYaLbBDZn5OA60iHocZv0KDcmwbj2OFQnehhWTWz+t
dOcrFV6MzsqPS712by18AaioghXkUV+v5Q0xk514GJcJT5GMSGa6eTxTnKh911K0k3ru7h2ZV06m
KFYcjfWYLYExuxa1y61cl/DkGPWHngz0cxNW8D2WYRquGQoe6GSgmepODpfpkHR8BslPedOh4FI2
ldr41NS3yE9oH8Gj87FCyTVYhySXo6B7HSbtbmZdV9hgdNla4gGYr4ryeJppNoVTc3A1hq6RdNGy
Af6Iol3URrtZx+Iwsvo97vuZbMIB0ftQ4zpbx7DK+8TLKxbPSkDv7yMPHJ1UXLZpeRePnu1JYFYA
1VsuXAn6ZDFTFjZ9cDRqWvgqWXQfyaZ830S9PkTRNJmsaVbQiO2SPKwjSOGgC8UXcur9dkoaf5pN
IN87ptP9HNJZQN9sGEhL3Y5Pq27Jbh4DkgXV8JHGAwJCjII8CTw5YZu+rRnd0tkOXIg6d3G66RzO
PQoOnRhNRuu52cJKBjwSwak09jJ18zui5nxapks8WwJbaZznIwj2Pu9Gs2ZyCVbuVfkxItNGgwXn
kTIXNQovWAUdcEn1Hnl7m07NXaTXjRxaaEoz0JO9hb56iPq0QGYc8tnNuqBCfgh8GPI4CDdznbRF
h+xaTLK/wl6LrPMmSyitOQO+5FKWJ43tqQ2rPesfYA/aTKupLVgs3lk187Ypz30XYFB+qN9bW1UH
mSrGFR4bPgRSZI0g9+uEcOFHDIufuEzh9BOb4xH6QGV4vNT1QS6kvcW4QzycV3K76tpnNE4Yjycw
fUSGeGNl6PJWurtVr+ytUmrgRqxpNuj40CQs93UiNmWp7blzfuGtgo2fClVylJRtMbfBQSRkg1v2
dgk/2ppmUTtkdHTbEpkMOkqRND1wCMkmEhStGC5wAoskQVAy3HIfzNt5UVka0s9mqYuOjZshSA9K
Vjly8tSF923YdU8sHJ98TyVPQWrnlUZuo2vY+iFFwQRVVjt4YlgAMAOTOqLVj/k8WpGjRPncgx6F
vhE0RzOIQxriSxH0/mCQv2qrKeR1QtOtZtHA677atoHLaU/KvJdxtfLS9HOhx6YBx+ISs4FukZzU
SNV2xaLe0TqK7pEDiuirONY8VH28IQ2il3owcdH0ujtXUT0WYajrvClFeuw9hqIIS9xssNByY5Em
u5RG1SGotbmbg4AVJA2rK421zIYqSu4j7ZdtjJzbDmVbB3xeZ3bfpWK9isd4vJPxom8S6vEO0XHY
eFcOdZZqRu8xHfSpGjt50iZgN0YHVdZZTTDv0zAGXzN1+xDVzf3ULu5WaNM8zIkePo2gNw7D6oMD
iquw3/guHO7YmPizV0YegirVH2OhZp2Nahy3xLhx4ZQ17JJN8fB+oLi8UU6Kt6GvoTGNfQl6F5d1
c+ujJfq4xqRSeRonoeEz7so8Yu2881KVGcYmuaWuw5vUqPlS0RYd17AGL5bARo2TJrwpcRfktnbB
yRCx7BuXdJelqinOSNwC9UsdDSgf1i6+gCawHldCwL6l1Jn7QUHfDOmyZCNy5IYxWr2fWeJcHlVL
f+8ZHfCGrDN+BxHCvHdCkiJtlC0CKvfrENT7WdRu4Gxw+O0cBqsCQ+tpjs2iYGlGaNRpzzKc1tU7
LQkputiIK4bH6rMnIwt5L4hSvLSrh62VVOV2pd2Y4RKHm9UnYBGToF2OignoEUylh34eSz5bU5iu
jwo5mYsKdm3N5n04yyzqVx6hsM/VDLEEGeLbJnBX0Hd7Po2gFkpacunJDWoq8DGqzHUJjiacgyYD
yVnxyKzhE2vGmEeuzCEAqrNxls3z4uvhctRyX5fNWBhw6oWnIRdlkBaKqfe2xHqLk2ozMVLICDg8
UfW1pD3jVTqBDFMfjJ0peHT83jXNZUs7A7WOxG1KnOaIlhUfjfOgI/CUtWYdj3oCe1l9XiEtIQnl
o0f3vir3zOtiIqHnuB9H7vB6SFFZ5oOODrPpFK+nFe7T04XFejOqxHEGLixqmxxc6RcfeZ0mKoYX
p3EXl57ly3gdr3eSrnzREDtAopQSlVtf3aJ6gJQgsjYHxbpHid1R50Lup1CA6wvbE26fB3xeLSgv
Ok9cywZcdptkoYppVs3IZsEEkUbStTxOc8aOdbeJcKehhuqB90g8y9BsZJM8t3Ot70wTnPp5ckXS
9SCzmpLsQtyD6sbgr5Rsz+Cs9rCUT0GUYh75MihEP2yUmB9iHF8ByQHnD2sDT/u0jKZA7fsyWJcs
htxEluOUGQvOYOi+mDQ5pkAIim7jFcH0Qw90GQTvBtEXfdOBMWXt0bvVH5GKw01XVdu+jFnhUjHn
q2rGXDWQF9ISsHNiQ9KLSG+ElB+6ODwL1T4GFZvy2kMPFYFaMh2Uad4YS7bQhVLutFGFs43fVBWk
Kd3SRkVjm27XQQllDbb9tVhDybs+BWppeBv2t8rOF6VPQWUq+86JLmdt+kAIG7PBmHobInUa1Y75
5MYPwcyxWk+hQ7xqmqyS7CRKFGW+GdSuk53I2rKnRR+1kLuw5VOp0YVnZXwJnD0VwvRHUo8rD51l
hWFYcgh9M02rCwSBUBELIh/EKmETxp29X+38OZwGulm/GFHktCxEii/VQA5MsBxCjQdd1+iCiPjC
94GBBC0Mz97E7DRP0XxWvUu2k21zXC1H25aFrz2GrkQ/o9hAk0nYKYZ9wJPkhrnWvoumNSmIhih3
CoYJlkFPfB6l46hqUz7omV4EED3dwLeHx0x0U5UN/XDp1LqNa3HdGJD40YjfLeC9i25llxEWsF6m
WRFEM70CI2A2zahgt4g7ZSO9ZcbHxxiXIOBNte9Xu0lL2KWumq9C3dDbBnLGOo2CjWjWNSO6SrbW
dskG20VupUk0B12fXgeVeuwmcYVXcoCZvIOeeAp6ASWfPjBtIOBaMFChhN5YinpPa5LhkNTZ3BpU
0MBedSWDnJEywVNVb3GpfRaboSsWkh4ZKKDOzMtHaFYhaP26GCESuvAqhBgVI5lPaHFXYx22Z5AG
p3Doj/C1tCgfJxLl6SSvFQuSQ1+K53CsVDHG62NMa8zjUKQ3s16h7JW9hhwNSNLNfiO0s9ex6hRo
D+s1t+GYbnq14kNLW3qxaCbONsD1rg9ZvaknD9nMYmzWkSiDxnWl47LN6jZ+F3m1nZZ0yHHStlfQ
eLamQ2wXrik9D7SuuAEOTqg8h3Fzk9IO+Cp6Gtv1h64EiJRLl8MWVZkGaZMb2d3RZFY7QYBRl2GD
CJgKifPBd++i+GMN3/A6ixlF58rvRWnzBF+PlS40egggj7tJLf1ieNLuELrVcXBi5GbBi9qmwzre
mrK3fE1nf5YmCorQqr0rV3SilV+KWqYffNqBUKzduw5yMQjagXi9MROPJi24Zm3WdksFTzq3FxLN
KmclXPS4UseqLXODziOm80EGtuNOgelKxgKPASSmXYFiSwpVQUHIOGIgeRcNQgXSWd/tFSv3KAxO
k6j5CGcWbTpnuL4DEYyz0eFd5wJZUDoUcgWDDPnrPUrj/lT1FeWkSWjWdz7kqh+3DjhXybDlJUm7
DIP7j5qdGyAkaWM4sXivusFw2ll6NLb3eVl7sjOEVZAggOyyQ9+foF1Sno4L9EHZfq6CLp+t6oo6
RRUclaxyE2Pfg/OrAnpACs4mSpqgTT80j1gkR9WZC4jsor3y6r1bBDqOPnYHpaZ904h2J1GTcF+u
o+JNq3M4tVj55PvwOUV62E7YX+gvyx40UCVR3x3GWg9FuCzFiCNYS/eJhaWEU51yLjNDp4sphU1e
l8kBDmrcpknJmEcOi0MT9o9eJ/2tLOPnytB8FOTgIUqeKhNsRl9BRxJsyryE4yxuBhTms2r6T11K
H1TbsUyxMbpt0+kWtsGVb+I6byPxDOoHX7RsOERTTI8zDY5ilE2GBETBbJnqwkStAMlRFkgrlIeS
8MoH0160kcnwCobSNtFJyfkKXMM5FuI+8AtEEKTZ0lXIbSfxoRG14a4DLaCb6gLL6UCaeMoCzAzY
eMjOIPn0fJYRUBUtmkYeVD8xHslT5Q9Js0vUrVGnoXVnsK15ipNNuSQx9P5Yb5JuAF5sMpMECe+c
xXkDbhgyxE3auhNB1Xkk4bUPIN+snCoGtwYgbtgZzttnvk7zvGH6OUg5bWDjW2SDzM6Nymzd7yI0
XM2DvKFDI/bUT+fQdQc32SUjeLn0Cg6OOvRUxjUwfV3TbVcPIpPwhnPixcRVPDTZSgnUWbTkOvmI
HPoMUnuXBKmBsyK/CZb0hnXyAmzVeSj9kyF1dJH2hPHaNm2BBZ3OSyCObgFH1ybr/SAo4mlroXFf
NoG+ZmLgEB1m9coOQbTszEBkvrJ+G8/sMLGe5bD8dRZOhvfdcj2m6NxCz5vQXZdAYZoqk820bVSf
5lSLonH9DcDKQSg1WTmCSOpLdrV8OXRsGTBzCBXXOHUmdj36BecJoCkEBGRmha6RlNUTrsQpNOCC
McIQCGu7F5TdJ9A2+QCnkIlDeSqu4i8hfRjce1rHBVrkebRyzdMIit9Lu57rEEpqimyZK5/QPWQs
71lnr+0IzzLPbG88nEqJbbcGLcw12DaUfYhgSA97eooUnHr6p7GC/tyh3NGNji8ZazYirjYswaeu
7LK4qzYaXGProe7DDxqHc9bEn6aq/Cigt8XtVKymwDi8XdwpNsGJzP4AR8NZioKdH5NzXZdHW6Yd
tGIpQQLWWYNQWDjI3m5iC4VPLE7zqusgjotX2AJovWFwxnvb9TO9aZNFZkEkwtvITrKCQ0RRjhwC
LHsEs3wgJlVg1comEx783ULolEewiyX4D0isSZ/jbgh4uAZ7YQOx68L0mRmgxhCOb7nBq861raBx
j8vEZeeyWDVhhsnCx1ammfliglpv9L5rZM5Gf1a1A0WFFgY6UPfgfYJr5d0h0OLayQrydXKuAq0O
rmq2gUIDJ2w4YpxWB0aCaTOn4l611Xlxah8Kp/NWz0kBcV7CBQRLmez1COszHxvIFO+k7T4jBBHr
koDvlCt8QDCxmwQYMK/tAKGX0WQbRKQ9BnjYSaJzO65vG4x5Ck7leuyJvK6GCk7SWADP1ML/1bvE
LLhoq37TqOG8dphXiwSNs26H5XEouzOib40td74ZM9po8HEOzoS13eAeb8li3qau5Xhg4Oee+qHa
gKzfDakCZgHq2tdSbowft4ilmxrit050cM4db5iMQGU4blqUT/RChmOW2ONg/g85Z9IdKZIu7V9E
Hx8AxzffgilGKTSnpA1HUipxwJkdcPj11yK7urqq7+nFXX+bOiWlMlJBgLu9Zo95Fyv3ya/GC8dy
nqv+tmBObA0mML5010/NfZO8GZNprNzITBV7cYyfR9zPMcssS5aJaJvw7tCQSQv/SeVrVA0vrl7T
zKtulZun+XAo51jbsyfUzs2/JMbwafWiHmrAWUdENyz09C/WXXdbi3clE68qXn1jU26+lJsS3r3q
cvjIVueOLFfMgMf5rKJNwRGq6mQwZ12xiBQfjdJRh3GzxDLcm7T0x8SU2Opgymj/rUZ5M1RzEUPQ
R9CAR+Hh0xdEx71XZE9d307I8eHkVS4VkT9pctgCjNph1vnkodQifxzysb9rahiE3dbPh3Fw5A5U
B4sYH4pPIjN310y4o50J61A0jAtNkNW3VdjDWkAOWZDgVAWZe6UJ8FZXtd503TQeM94sOzN7XdLW
jfvSFAzDmx2x1JcM/qIc3Cqxqru4ZUPfPIEn2OtWAyNX579GV+QHUmGJLl3S/piomVfoVWWToQy6
B6szP9p0edE5DcKqKGs8a26wHq0oa7z8eFdBDjxZiPoob3TM6Yhgz3vtZbYXdftYDs6zMBmEttRv
2dolXUuQgmksoi2b7kfiBtisXpCct7t2ddswW5osrDEmNIUT+YGfh/CqsyOTQR9Xmf5ipX+H8O6F
ze6BKfVr8SqMGJ0KzaBhE2KSn/wHEwRHmcHn7ax3kQLeLsn4hRR4WkYp86RDEtZlr1jli7hqJ3jE
PK4xv8weYkGRLTbsCZ6WRe07pBoua5fQ4eZ+Xew1LK3vhsXsN8lvc+1eek+8O8x74ItzLLk5b3rY
ld4ywCNYKnyUm7PPq/JOt76ALswfLSmPNTevLnbXcB027OCu8vaddlL4pUsoXfXYW35XExUHDlzq
lvNoscgfJ8Q2tLrJspbAJZw+verXQCcnIhD3EaZUsCSwfHllxxCT6C+j4GdlC7a2nGtgDF0cSPzP
aiFO9eyFylG3Lp/uA2MQwmzZjtvqfZJVGXZ59z1l6pOTFvLaL46DZc2ON84+yz0TLsruG4fuuNun
YsuP0kcMlHktku38VGbyBcLwllOnhEIo7iyR0JvrrUuCcM08GxZ1fS45ttOWB3j6hhwewXVNpnXs
ZyrOlnUNmxEOSdvjjVZZ9dptYheo+Uhdew0Ys7BrZEzaTu86DyNLZt7Xrr6U2Yi9P1CPRPlO1PcB
csrsYeJbRDR7b9z14JrpYpoyzeFVZKr7xVyHpDmTT0ULiGLsYfaKZEALInanfhc0Ad+LtVlTU1ue
bCWTkXJdbNfavbVQiqbmd3M9HvyyHiIMkx9U1UFIfOedTqsLm5H+Kukqo6YMjkjB87APpjtl6SWT
9paR/OIsWeyP5pU546WZh9QR64OQn3JKC01uER92kTBV4vm8wAAjY714kcHsU5F5r8vi20M8Stuw
p3gmyZxHbIbUoDcagbU7wmKp2aGEuWapflinx0Ac1oLtg6a+t/Ujq5zYGP/KA3g5YjNviDCkYmzL
qkMu7alfRZWohXmhVR5ymKY4iW3USU+zS4mGNHI/uFbb1iJWwmQLRxnilpjRpl0vdqWQQ9RXmNyl
VhEpNbic2v/pbPUZGMijNxWJs9E6bKeZhwRunRk5AppyTZWFbz5jT4tobl51tx61cH/mgzn6kj4g
aotFGdzA4zhiXF1DviLnxHwZtv7QRvlcix3v11g07W7tvN0kxwDZ0EDj0kxs11AGg92ZO9xySCQh
w3TYt/N5CshPt5zCwOXPfVd/ZqI+rXL+nnT/03GyHZmyPPaBFURsGr5MUN47ngsvahoeAg9qe/YP
RbeAtcrPshwRS+nITiUSvl/EMXPiiu+xCp4HW92OdL06XjW7HXR/NsZc1LKRqB5mEA2yjmSLdXTa
2lOrYEG2VsN/KvUrRO6B9MOHntTrMmZ8h8nxZBf6ss79rwbBbshg4MH+dp4IHm0KA2q3rd+bN05h
1WKVzFkQTYH/Afu4B5bkTkmh+jvsxUcWrHdBoCIIjN2V0hCapgj5l9it1Yq3WG1hgE/UW9m5bOoL
LDsRqUq1oVy6s1MDYVKV00aKrr+KCTnWAKVqlmCKNUFSq8cuzp38PIydiBs4ZuHIzIpoo6gjMcHB
a1fnEPQzCX2QMriV7bHI6zaaXTi3AFRo2vnyQkF2n7NKqQjXqH4efR21zPncjAEZpZ4mR+xoMeMV
51IlvArUqVArLl+HlCxnvMX9SE8Ngodo6PM2MkMHvxvPKrYHZ9eB8dkN/uxGGSt+eaV8XN0J5nTJ
4NvVO5nP78af4sA9Nx0imHXAhVZlEYt5eG8Ge3YxJ6i0c9csdDsgGr73Ik0RIzT14HKMc7LOThGu
jfpwhvLZs646NVayuGLa++QO+eU3A9ZU+rEsmLPqrntjRXkuVquRRuTXVOrTjOytBQbpIUktjRc5
eBZAFfVY4V43CWxi0RBRnNXnzPYAG4qDG7A7fFwnR4JJQ6R0V2o37gjuJoZMQoOB0FkXruoyjTdS
3VrzUojSjY3vH0rWHfNt2Pf9/BBo3R1Ih0fLo9mTZ3zAEhOgmJUCa5TL0ef21St7/5ZYJmIkuo9b
t4a5rE/UzremEE89wyXkLBVqSF04YuFS+87OOFA5OX/L2vvBAfTWyS11eEaQTCLPqtVDD28allzo
KnlPQTaa3P7Iff3eb4rvzFI+jk71NYM8zMQ3h2wYEfouHkf+4R2Z2TnLrqsOq9eBXkAKW+mb62NR
tqlWW5SXzxObUjk9FPADlqRy43XAXEsQcnRluMER4SuYwxWekakLdmy8iRyDpTorATQsIMmzkhG9
eNfEvW5gOd/3yldPRa+yh4HgjQJKJUe2muJbVM22ryfufFdCV4lWc/O4gYP8xVWAHYaZlFbYieql
ULdF7S1rzDzqInpdzY8KpNYtgNp61wRkBWEwlafVMcFh3XqeBqoZzysk0Ln2KvWZNWrAlo65lWeD
j9HJkrTOyLB3ROCFCzLS18XPPzIJtsUrP0SPLImZdkTWYhD0OIIl4AK786y24UaXqroVvCYHOs4v
Y4PLSDK4oAl3mhfRVR7CcjbxI9VBjkCz+jnkQ4Q1N1G5k27Uje3kx6qhl3ZUP9ZgBszmv4wFGFNa
NP11iLoTDWOx02B94wjbn/rSd+4nCeOTf7QQFlFXiLCayE3ZVXd95YX5lO0dGBB7+EjODglznfTu
xvfFbO76QjwAZCseFr+LASaDn2KNPQ5gpmOrRxUKPd22Pn0tCnNq2Vc5kaiYMYEgmTFInw3y+bLa
VWseWmRUGSleA3KzZDKclzP181Qgc8n9u1bMe4TkYQ9hJ+i3syBbVM6+nJx45f07Lz83KeEhv+C5
jeAHS8BD27tTzGs6OXD78tEBMTICqQnW7YOL7GQI2FPPb/0oQ+AOtSiOlcgTOCW3edkd0PMD0pQD
HGTFj0Fm5jq99FhV8ngrx8S1kE1lAzzLuWsDTAxY+FgRu+zQ1vVdL9w5DYop4ZpkrxU4x5S3ENYO
oMdFq9hu7Q/V7OauOLXFel9ezSRbNlmyOMF4WEeJCdcSOM7zo57kOZsDGeZGNvEWFPbAtjJPtBje
hlp8mAwWMBuqz4w4wQu8QZXyTUL5d6qK5ELSubkmASDZqq4CFepyEUsRJLS6qpah8KM+wOaqrS9C
rZdo8NRNXm3pbOmPzQyn0QDTbbxdseYAlkv5UzIskjBYnDdBLY1W5eU3pd/DnHe2k9Muu1mvu8rx
N0zGVRAWpZ2htNgSNpvNQiGzn4ohAzRAXh053/STOgvzXYwEqI4LkeR66xZNVn9g08XDs4CHa+1r
s7UJ2Hik2djUEZZX4SLbLpx7SLOafonya+hGkOhM3iwCE8CELzzAo6EHma27wUQdGeG5al1iKVmC
pOCdugVbF2J1lsgiBLzRqU1ymT+tJm+TIODiux66JiZw3OKcdkcAADdDQV6QcatocvUC+Nqr16TS
Y43fAkHtX8+n+QPf/yfO/9UiVi9y9cdJQX9++f8u3XfzaIbvb3Pz0f0+t+bff/b3L/FCfzQrrgWG
v33xv6oU/6oU/EdZ4p+HFf2XP/xbk+Jv7Z2/Nimoj0gsIBQtov9eqPivB178u2Hxl9f5o2jh/8ND
WYJK8btU4dJ/Fy28f1DiMpxPxGDxYRpFm+JfRQucxRKgVIPzVjyJIobEX/qjaHHtVHN8P0Ar1xee
COj/pWhBUdH4z6IFFXDqPBR4OHMpF6h7/LVoIdwcUDSwi6ikNgUcYULHNnUorXxCFnS3FMEbCcwd
Atp3wsHs+0sQb079gt/+ghgvKX0Y04Nz7AiQ8Rk4hHLSkWRXx4yFTUafa2LKtAaUG3HTprIF78Ig
JCY6n7HuvjnafXIyncVy7SOaDbAfQdoV5tqTqO8cD4oxAODV1+Zs3M4cZ9HoiInaSdUszgrrHmJX
GY2mudROe7uo4nHiQWxzuWKlE3ikgcZv1U+/KxJ0Bt7ztZvDli9nhzpQfhuEigMILZwQ1AvBIG6D
i6HlA59BzHjGww4/2dulW8pTVVi6y+H6xvXIkDjJYZcrdbu4xU+PgqnoxphMNhn76mVaWthsqoAL
MOt08EyKsgtKIibAWlZDyZgpVrDFAnhRY+1FE5iHZFbZi/JnFm8rOVq23rlz7Ye4Pe6zCgWAPtNQ
HcEdNuN0wOrkWZVmQVYfp2lO2mE9GDvcWJD8aLh4+2Fwh2gRw6EFpiQqV0WLWY51VkHadN8yyNiv
QJu7zFX32rq//oNr8K6mpEAolJta3pRedvDUdrkCDSwb75ugfQ16THS6Dm6n32xo8FwopH9ibD6a
IKx5e/iNN6DbkXit+8S6dT9OBFxqm3ZWXPrcnkE5Ylu70g2kATqKqkTSbjykdYcFqoLDsHTE3f1J
NiyQhwFcq94X6eZMF4vLnldY/sECpsNmbjYvP5sRVkmf3dJljB0i5e2aqRu7FljmhyrWSE5iOo5p
jkYK/o1/YQ+I0o7ZilkqrwQ//Ek7rIA+w7yaAJBwHavW+IffvEOt7QOt+KUGHw0IOPiBWsaraCw4
Q8+/6RAhh4Jilf+TfSg9qIwxy14yi3nnN/ggh/5qOjeJRZ4cXqPdyYBGyr0B7s6fyAN+/LkLggcX
QiDCHntCYIpVn9OXnpHoXwTEUJHEtOVedNhkOiZhpTqvcwlh501okfjyCzMXS3Lm71SzHRRby3S+
ujaZst99Kd6sHc7LinKLzScVc/AquBLdV26bM/ehaE0pwt9whNP5Efino+UyJY7zWKJn9JuVKGb3
c5F4BW/p3/xO7vELv4nRfs4uWL7hik74UujImeANBohqSzPn4aa2V3da67DO+BfbIGwqXt0w3aVD
BgcfDro75ZHrMsBsOTvKAT/RM+hxVtBX+Cop9rhbX69tVPJ8T+buIpzqkgmRYmycI311f8pBRn+j
LFbg0X8SFhlsS7StgIn/JiwWjmnQbavnK2GRZdDHc7EmXb2yXWUFuwOXhucXrZ3QLXFN/kQsWsHg
fpddvWddPwK/KC8ebV7Lof41eOJhy+fLvMBikg4S8f+ALyq5Id7LAJUPjpN6LH8eCJDrFTqIzPYJ
yvl71aAaYQofmgzcgNf7MJGEg1aWBf6D2BbXY0naTqH1Jt13o6YfGMKaBHTu+xXQKGzF4ix348Xh
JQQZN5Bh8sZrVqTIK/sYgERFq1tvEeCPm9ZxRCS5A6LQ2w2Vq8Ox75aTg4Qo+o1sVLZ7zofqrvTk
aQ1qG4LHi/8D4RhbAegf/EY5KwoDtHs0JkdiEUBZ1dvhynEwf0JgVc24ZxRHmYQH/clV475sOQLp
dSHhWutL03XPc1tc/k53EEpe6tbZXwEPbF4hcb5YJu4gxS+W0bsr6gEtW98OVL+0PXX3v1GPyYVv
1esNCU0AQGUZHOSQW99F6zz+/A1+dLI/r331zfoAZOBSxuVYPPUtv7nCIDnIpet7+k2CgHFCtSHz
XCRjV8uBe8DV8+6GO+vXvzGQ1R2LOz8fz5LZ4LYlaEHVQ4HqxZYBMoXSDpXfoP7S2IOthosJapXQ
Blo4E3KPBwyafXrHY/g2VhMaCe2wmw2BGl1AG64uUluO6lr4mwxBcOLs+gAFi7qddcw2+uT0wMp5
5T22WKgiGLdrCIPUPc4ZBgY2jLCXApVYB2kzhEkXDXq8RjOARPjV5Sg7tIA6T4Od4yii/aZF9EKg
FACWpmsW8NDnHT4rupGLJvRlqt08blGNQEqNSEA1hQ1JvcHpLJs2vo4stZFt2pPsAKgAw2Oz3mzr
nO0HX2IhzZv5ZmlqcoLjoiJvdU8dc1F/2YbD5nYq6hysfUohtuTqRjS/pFv+wACvkFHW3WHugNZg
hkPDwsNDDFZuAhW1YVRCfQ8bWJbMhp2CHteMLLGhpsRgVT0tWbEn2Mgtc1J/mt42qO0aBaxytAc9
BJFq50fcIzBxbBMS2NfZwtq3BXFm6KFLYVl2oVlehZaML1Nrj+uMbRGF0adygF/grCe+VQq7XB7b
dTkTEhxbS9F+WrD8oZFWRDBT7ycX63DdYOxyP4f8s1kG2JDqCnFg2DbdAw57e11x9GXoNE7cM3Hq
QDg0I+zvbEBro+9xg2LZb1D34FOdghKO5qKNUebDaN3TfTajqtGShG024Vg4+Fg9BWJLM4ec26x4
rvjwVE3tocmXk2Dkdsnd54Yhel1HwNA2ALOh19fZ9h8uZ3tdoO6AHD+fmQrxK0bL4n+ItU58j8K4
lMjnlgRuwnmhwxKXA1YQQ4qforSXxu9feVWcJEfIMmMorxXegwtYZQMN6gGtnODRghI3EezKXc3o
TbZdQ43gZ8Ba1HywKgFDtp5BO7cD0LZJEAR8VbeSqh3CkNNoxc4Oc4o+RuhjR15J9sKV81WM1I/0
OBypqHW4FG6skSU3c50ilYr8rV+RQkPuMGwxGXC/GG4UjNDRHPR0vdFRXeCz7HabMvsisDYeUECw
U93FA69Qq2xOY6lTD25DjdiuRX+3Xodzvqk9zcxN4KDpWE/VCx/rp8qYkIksHHJ8gJOyke7dA6bA
WKpt3yyfJsMVm2oZNxNQ/Bwz44YbApXFR58U0L/dg1MgtbbixAyokXysjqwhx7Yv74ZxjkVHd2Nv
EvT3YCwOO4wfgJZ48AsIEEJvhILCe/JJ+S7Q5nW87AtcxAgyFWl3H8z++5IRG+qmhYYerpcseKIs
/3CUeM7aKUKgVoaNR2+d0qbOZM9OXn4trrejLuoAFlWX4OcQ0GNz5WxWQU5yBU3a4D+s7XaipO95
4PdhFaBRIad7pLi7qszxaaoVWbN/kPUi9t5vw3F8CYQCC+L537mDhQpO2PdSEsBOqOmIjV+h+7gg
MhJ8SqrCfSqXPJ7lL7O1O9Pk6A+zQ7B90mLZZWzYobVzqEfywvP+zB2AEEi03lpGDyTo3y3nH34+
HV2lsJ5SD2ICQ4tHjgRvI8cFCVBeCeu1v12s4RHdfHHL1ZZOpYwLCdVFpufZ2T6IcL6EVyAfBhPu
iRh131RJ9x4CfEmQNH17npeQsk+whCNgYGl/7VILZ2dd6DE/X2JCFBJJZBRTS91wMWW0Mvk8ahjr
lb1fCaKewY5nlyLWnwbYcA4M30Z493NfvzuIeQI5/6Aoe6TG8I8lf3Gy1ZwUqZ89p39jPfJCXs7H
JkDWZmmXNA0JGW38sEMS2V55r2y81HoCnwn0O5xmtIDWLrits23vLZAqQAvifEK770rhe2Y49HLc
EwFSZvUO8G2PMwXwWk5RQ+ajX6MEy0vzjdYfnFq0tVq1R5Ky21xs/I1cRzCAMwp0U72ffXVaKNuN
A/kpITTdANeN1zuRC574bvfh9WUeZoF3RCsJeyZCgcbytAqgbxmYGEBIB6uUu0fjbomyvpwjP2/j
Lp/ccKO2Qs+7iNesTTq3edIGCN3QAytvgx9ITh6NdHYSMEwDEh+DY36G/XxstmfXolRLt/ETzZHQ
0d0Iy7RNl4C/u5O57Qr2Qt3hILw5LQyW/6l+KlaEK9JkzzNdrmgbjBKBb8zY4/wVkA7r6geaSfQ6
2JbgkbGR6WC4ovIH/0gCUZMvDi1vbOGlvlfHhSCPc6AuwOOuSrq9MAcd1GyLPNM/Bg2PaiwX3AaP
W+bReHGHH6IR0boB0zLDsVyWxM4i2XqtIzQK0G+j9xp1uenaBMrNjXCQe43DfbkMqdLrZXObKby+
Qq5RuDYLonJAf5gZUg4us1wqUIlInzQHZjo/9qN5tHP1Zqs1XMgSkqXaNdb7xTYEfKOeToHO2bmZ
pY58PHJ2bOQBzVQbu36B6B8Ubd0XMS/zDB/Rio1wRhxM7zbWI7dEqI6kNvboFM+bflqQwiWVD2ra
eOW+h7vr12sMmzpCk1WhUKQeV4medJHf+r6KAWIb+HVghQM8iBPcDaqNuS+2Uh8Cj9wZh365Trnr
GnieQXHuHPdm6ucfdcmHcMzLXy0pzwaCaj+gwtBPOAlgYT6OR9BQNBMCUmO2Zw/cDOn5jxXHTgFP
KPq4yyrUcBFMdcH4MFKwTttyogW5h8e+m6CWtet/5mWz1wJsNZnJz1y2d5VEQ5P2zY5KoIHldJwX
5GnarbooI+PRH5pzVcqkNXiEmIvuaOWd0N8/6KLBdN/ol2DIvjOiT6WpUEsuovZqwI/DLwRoF8dk
1294Y8LKNXFZ9VnYAkyb/wLnGNkGvHk0puJefdUTa0PX0T8QEKByNT6sDY/7ApBUVuW7TDaA0wFZ
ZOtyY5riUALAAZ7+gr4GMv68TjRCpmlY9hqPeqTYdAOtFU2djooJoV8GAeoW1YAcar64i8XxBIhA
g/x6xsLkYP+FRzGVHgqq4pY0IEA6YhI+lfHYAy3UINnHmYUDX19XRmnkLtKPqt59dHJWAGEdLnPg
/do80JjVUHwIOibWd1gkCH4O+6tF5C3PzkyTrtheJX4WZRswvcB/67pO4JzsVwkpR3p7UcUgMEpv
XViZlbzSGdVwd9E8BNI+nqCbkPrRZ14RcVe2gOk8x0XJke9nA6TEaU7TuCFER9NeSC4he2oTgR/3
0qEuzIuYfBwzImm537izr9fia1aoqgRoqfQzilvdkj/kuMTAuM5o7CIzd5p72ucyXATyI5TNUehe
mAYk25d7rd5bZW40yrG+KuKsFM+90eMOk/gBxZKwRxHa6XQyDP4eIMg9ceWj0/A9SFSC3Qa/SefB
xl+HWxT0oBqQVUocg/H/jyeMo2n+uyf8vw4E/d9e8PUw338euiP+IWlAQcJJLuD3Xo8V++PQHf8f
Auc18wAnn8CGdn38nX97wTArYGbgtMyAe5L/5dAdnFXrByLAaIxjd3Ai7f/p0B3qcRxR9/dDd6jk
OKcBp6FJ4TFK8E/91QuesKPPMuiWaOWeTmrMTL3xMIKUY74fXHfDtJw9lCtJe2AyIy3uJN1WTIfi
yYHZqKHp/BksQ94XIbHwxhw6v4AjrxJaZ82+9utEFOO9UlMsi4XsarfdUac9i36mcW3Kt2Kllw11
K3d09yub+xCp9bNuynfgRQmA+mhmw48azqDWzY7QQKdc8whdCtgPZMTYgElxasFGe1PadR4LdSGg
z7M7ob1UtfoI5GKIME1EvRzubYDDGBak6mK+pWq6R1cuQk3OjdsKibDyIWm7VBv4oJCkGHzOmL72
dUW3sITi80eSTna8CzB2L5KnKAteaF8cl8nfUxSfchzQg73qmVUNxv3hhC31p25AR1fTbl1nECBe
XDNvp22TwAbUgN0CjIOoVqSjshcMXqCp5ziwxXW+u634luRelqL4eW2l7RH8o2nN7xAVptQN0hyE
PX6dQ4noL+raBqYLMiv0wlH7RkkoWtfPhhT7LjNpBhTKLbGVUpkiYnCTrhoqmDhdi8y1ePQ94IN5
MHwuOZhTKKEqxMyIztT6kavtZ9/IEm/Iu2ASuJmD+ugAB4TZX0MqjodsY9dzZk5Tze78iibeLGhE
CTyWdhw4mD4fflTZi6PEaQQTWd6Bbh07iSNatu2phZEQDkvxuiLjBRL6jBJCGbk9SGR98Vywml45
n7jnYg/U5RfKhz52klAC4nLQN41wnsalAi2z3yhB6lbFMyF7f82nEObmkXm44h0Hoc/6R5kDBBLO
aeYq3bbh3NU4eUCMIBpbHEeQ2busJI8uv6nNdtAl30GHHxqFls5KLi1BmOowAC44ugNI2pNj1xq7
nBpjiE4SbjDjhIadJ3H4yTA4EQV0HAWN2jHdB7ta+dGKEz7kDA6IM/PuCPhQSCAvKHd+k7ndDwrV
mEzQMlpgj4TX6reZgRowXmDIZ+a24QrHLTgnX5m7AgqcAKWUvtwVQb+fCujVEtrN5ojMPWNxp8Gs
aFpho8AGL9vUx6TCEFfI6ZNTnsKYjJZ+g/eKQ2oQoIt9O/OIyfowBvl7YBAlAiUHjtLB3BGYvkcL
f3bjSGA1uZnb7UCd6T1rUInr+aEcy9d5tWdey5d6xd5tKx8Y0ZgMm7ohRZVkrPJTC4zVVDiQpw+c
PfMBsajWg+oqcQqStDpdcdSNzlukT6zfdWbaj3MJ45UXt9KC4p0KDQd5LiGaOxzBU/O9Gp17rxme
gtzdBWWecq73o292a58nVJMdq4rLtrKbrmpukaQD+IX6lE2C2v2zRPrtTCb1LZsjCPujHQvs4krh
jqh+jJX2YtI0VcqIG/uVPo1kSqgnigOG+RadowFZC8WtPdUHgTEIjdfzmvknVmFKybr143dvsMpP
dl4gSF37U2wUHzjVb26JzkUALGGpP63buodxQukVfeI3u6CT4uTDayAQxhWNDW3gnVQ77Je2/dFS
uFSMozgnuy/NzJ3L/4e888qtHdm2bFeqA3ygj+Dv9k52yxzph9CRoTdBMuj6Vl/VsRo875p85hZQ
3w8J3MTNROpIW2TEWnPNOZbLOMibNkXRHYzBvrg0+NRa6Tm3ZrSg5kS25HWYom0SJVuMT7t2Du9d
N19SKta7T+k2Owlxi/kxTuaHqBYnnvxbO9O3JQbWwvnVCcxldh4pYGmoUkoYb0mS0TE67UX1HVaF
0bix2+jL6MivuqXDJM548nn1V4NLrK5yzFVbt8++1FccOWorWzvdOBoYhanoyUQT3ztV/UJ4HHRT
tPfF8Nvzi+Ns6nVFNR3k3lrqdF0P1kM1YRxU2HaCyHG/hglx3BrCs078TWBbl9mc9+inG1ekJ67j
FJ+BWmezeDUnrK8RfVBZGw/KS0uIZfKmc9QuG0nWJGKtbc4TneBhbYaTEowQZWed0lYiSRgzQleF
+SBOz8pFPiwGYnBiSHBKLqaxevyuAIx1uvscvOkbsfKToFsBGEpvSHadnLreBQlmw7beR40khGQ9
RIsnXXfFTxCKW92QOtMixaDuP7SFdtdZ5T3lff2ZoezbQb+Jw+kOjSZCMYp2jRIEPcj6u/hLpnDM
aFp6SAcWRsz2y4znkxeSuNYeQsdwgAezi+3kpkQ0LvWrVnh5zGhvEIwKYn87Jz3JUjRHmRZ7M6pP
aWJ+xIm8oHTgou6clYrrNxw2nyIJH7rZX+WdY61S390V6UTBPVkvY+e/KQxZeiSHQxRPbFx8lXLs
7n3BFTFZzH6AhuyynrCXNRGqmjmKChJns2Ftuio+d3iflnwZqld9ELF6dmbzDMTrW7u/Y6aCga2O
bhYzcEY3sMbpYi9TEiTXgmHRfJ6gB+7jKqQkmJMbe1BnFWNmx6Q67TA8Eb+eUlpZzdMaC76HEFF5
CMZLacXGekZ9bnpnF1h4uVL7HMjhNIV4rYWBN51Epj1VJ4G460PLqIf6Ro/2tmyKsxzILww4jDGp
TY33iMuKt61EQydlwQP6ntGCIX9sZpAIrmp+ezRaYUoMMoWMsSRiyV3wvHJxoL44qORE+/PVzGCW
Bxa4iFoRcuCVS5pD3nG0gUvlQQVJlPxWdZKvZEwauqqglbX+r9yoHxxmqpskHruNW5sPgx6HzVzx
oCT8HYmWoPfGwhgW6QjYHdeYxqtXKLxDhrijqALlEZub3scTECSECNJC7eaCeskAmIHBEuJSe/Cs
nugHmo4cd8UypfYN2hOCZ6u2wrIYOilX5GKDSq/J6G89KV+1XT43U0cSL5l2RgF6YEFKTMPw1Mpi
NchxOZzurLx8n+byZ3bsZzcMdtppLiWDiMgoH81SCSKatHNevDjtDBQjO22/QTocBBinyTcegwnC
CK0nKQzZf+aWhCvQ6gOZG258Pz9nc4az26OVLp6TgkMJuw6h4SqWDzGMi/UA52/ysF63ZnzGqJat
tZanQbj3ba13GVnrtO5g+xjdJVTB7TK5pTp9qdM5X3lK3Tlj95p3OcmHAZOhWw3Pvqh2cYdYXbbd
zeiaayaJPBl+922YxWNphFRPLjYDJ7XwJIdvWKQ2nq3OnXRuTBE9doZ69YV6bpv6Dn7cYUTOCKxx
Swqe8L94d5PufoC7h0IrRmuDpg5hjZeAgTK9ooV3GHSAznZ8FMQ0k00e20wCeqCGcTxtw9L8SOrg
xoKLpaZok+T+qpv51kda/zp1fvkDQ/kuDs8EUtZkv3aDcm9bZkWryDWvYA/Wsg6/XDme26FBVkqp
YVqMp561HukgDAZl4K/oKvF4joR1nX5v5PlL1FYzcE9gHKUZ/mRk0Ejj+Gev1Gftty/FnIaHoTQc
YEGVWPGrcdG0nJ2RQIuMRxdsn7Sq7ZBkKOyO+Wr5oA9n4fykqv1oluOsqtthy7ciVoEcq9uoRWjT
NebiaUSrIUf6VPnZU6x8k5SAccxjHdwijCHLSYkZZsCGNnb8xB6++L4rP3IjoVB31aZqiY17TfBk
RrTvra+mbW77SM+FdyGWdzbKGkuYX10i1bkbjcaWE2fZF4vkOze5tTYb7zRj8O3ikfzCDJbPO/mG
96FVcawTzMo4+t24+2Q0f1GxcjaJyjjh/AQLjT++K1dxq+geu1rdvv1BjSQzLDA1F9U2W3gjQ+c+
ZoX8IiwJFChxHhN8Lgg0UETK5R5HmeapyvagH3MszNBIdC2pYBSjkd6EB5k1+UOsx5PhNf1q6IeA
usiINlPngH0jt9UK+4IErE6GFZA4JOPA/VcZWxwJ3kF6UbNzmjxb26NjrEACrSqjIuPdmwBvyIzd
9uHvFJ85EsVcbZRO0bhzxkeJ4qyJ9n+YJ2Vh7WCxPTYDiWZAMgP8MvfJyjRh1sDUlzEgL/GHhoIH
+NUOnOvcM1weY5g2fNw3qjCmlYjkcIN2s1zu7VtN07OaTcxCdSxeam+EryFKvTEtwh30T/7ZyBk8
kL94mwoxvmjCiwtxs1kVVsScFNTF2k3Qs8O2QxJeAkmQOn/nSay5DbnpsvjaKlzqbdU/t0Gkt32J
QR44DlPa8VBpv7+IvH+vU/dhSDlq1Oze2kN5CxsB7T9W+ymKoh1UPB5Pv9p0mfObS24Te3I+tQPO
rMQVhyKnp0mWo8Wa3uUQebvSwlnUeh7EIOJU3TReE09tjQGyxh+YC1G2+pa6gkeIX4zMi4eOifWU
6zcrRcybugptrm8vpL++RdRFyyetNvgvk01ZABFouEMNp/g1x9P02BhNtrZihnJEYgSQLkkFG5Av
s8H2hXi6nGJ66APzVYWUSH8IMf4gHsIUI6sVzOO6HdP7UPO9zbX5O8vsjzYJQBuS8rGm8g5cSsGN
C0ImbRkINZoq2Oi+mnEUnCjmhkdiHUg4Eb76bGRHmwQ6wS3aR9cW73bXnUM/2+eRxJNtm0wOXMRw
v+Md4Laxl1kEj/FXLa27KarvOOXtjQpA87RwJAY/2w4VKTpgwZcQ6EPQED0x89M4Y5pSKc4ERuOY
KeTHkHsvpCI+bWyUADrNrUPiX03uLd35Y+OTszDxFzhyjA8hQIZNgnF9VQl1EfVMhkabP85ACtAE
L0dUUfVblZTfTVDeMh7A6OGRfMys4RPqyZ1OnHsKtW9hjERFwwjnRQotB3ep422gR1GfmHLTDlG+
JkGD7jKrdWdO5DL8dWAj5QNBeK/9U1W0wz0OU2dV15+pHWUMMLtvxi3TZiyaFVXaiRwNXdXYfmX5
BPglt0+pN55lbe9sO9zGXvrgtyGpNPeh8tx9bHAqhFGKvmuFBQWoyx+ex3deOH0wZtvazvRuajKW
UezSRY7fFkRW4g7l1ordeNvyQTDxgFUjJ6ZjgHBif2FljiT4a25EYpZxPn+GMUYjPaFep4fEI7PB
lLrxZgaamf9ldshGFTcERn3GGKuIUO1CcKPFJ1/a0o/bnqMIy/EpgC2iGKsp+9XbNNJr6nYimU0Z
bre309i16yoyd2QHNCUhiZqCacuamCaPjffpIHqs6UB3XTV9qMq4ZI15rkqcG6MOYf3Y+O4WdzCX
EEHqID+I0AEwJ+pLnEcYStq7pskYHMUhrVGDRJaY464P4ys2Po7k8BfuyIse5t8NlrVVZuS7Klfn
0dKXRezSLomksWxOgRHTT+ceQaeyvDJyI8ULkm0/LcYra+pvQ1kQ1DSDD5Lupyl24QdWt7S2L+YC
s6MwK9fO7P2yZX2Le3EdB+19jW+yIooB3Ir0XV4bKx1oroJGoFXbGzfm9DaaqlyPzvyuI+baiV2f
Xb9bY4lvtxHANEaKb03X7oK+ZYqWb1wS4XB8YJwY5TaZowMF02bAKVg44k6L+diGSBgxXmUIRw4M
jEkH0EbClR+Y0Yri8tzLbs+lfecZMeHX6sVrcRMZSAEjhNA11o6eKmemuceMnQ8LnLshOiu41o3q
6hT978nzbloEBK7JkX/mE+TGBruGAPheltaORphmkjYK9YENoli+6dH4yF+GdHwScftVODjkMpjh
efgjsvzVRJOQPmbwMaBrHMGVb8fG3gZ5c9P45rZAUlgXXldj2bAeazUTgc56+prFPhD6J98bdmYk
dkE9gf8ZxWrM2o8+GR1EFe+YTB00Ote+tbrgNYspPEJIRyvigfe6UkemvYeCyjwpYcr1hFzEsECI
i/KN7OlrUupDjHRqEeFj5ml/xVN/wHp7y3V1X2PC83GvlguhTPmHYW6XpxVtUJav0RgcygImL6xM
wMRxtMs8/GdRRD01Hqw8/A6UczFzkBBNYd2pxL7VnXtHWP7Gc8PffRRDNSjLcq1JLOg4/nBGxaix
3UJyBjw8/gJceOPgE6mXkCj4zz6YTlEAoK6IoeXK+nfmQHUKh346eZMj1iJqHlxQQtXEUadmcass
rA6fTPVuw9HHJC/bp6BLadjNt7QbzmRCeAEs8VhL+6ObxBm8rEZ68L/qKcCbsKQ1EmDMHW2tYeNA
cPJ2B4oQwy1D/bhY0i6cc4DfVx7Qu0G6K4nWDF9xlXQz/b2snopyesvs7EdY0a5oq0+8iRvVNJeC
QaVjZhuvojXRVblr8N9S/Px28c0GNVn50dp1sMBsmzxNiQUoBq3O4UQk36i5Y3OR/jIFCQw7HI+O
M9+VXbUM9e8RQ1dN18HGpr0ey8WFax5GEcx7w+1u3M5473Tw2BayxnDsRFcTQcXLEKJwQVgQj5hB
F+lDGoESVNwJMdTOYGYePubyiYL2K8CBOzr6IRD6dSrmXUQXAE6cg64Gj1CY/l1dywxWLV/MmXeI
a9sm0psUy8mYjt/mKI6j3W1b7EoU7wSExcEuCRhh4VOVePBCvDcBpd2IwbnKbzsnw0AI8A1eV/8a
JTTUOjU3ER+N3ye3dHrvQ+T0awtuDuVlt5kUneO4mDKRByNmDqkg5hrkd/no3LTaOnpFthmDFkIK
rV2R2VdfvRZY/GIF19irHyoQJGkebcK4ujTGeFShuCRELF0neDOK9I6q7jNTGpUj37sUtOu+bwAg
pWIHfXk1VOKoaL4M3gOPcTJG1Wzfh/VFuiVMMfMa1R75WJ9MLZm7myqrEnKR2JwE1pwseK5kKHaY
+p9q4TxkHf921ujVvYOr20escFrwp27HtdhD8qtleSMtMB+Vfx5ciIVV+WZ21bvr8UMYacoB4Yyn
OBMEJMGx5zlVUl1Zm4mgIKLgZSRttyKbSIXDGdfEAVNt6DOZt0668CGLlxlMJeALtOf/OfM8lvz8
63nev1gMvSyl+Hu2g//+b/M8598YvNle4HksdbICj+zE3+Z59r+5JvNcpGOPeQTAjr/O82jnHWFa
lrDkssHjb8mOZROba9nsuhDsnvR99/8v2cFo8L9M8/hanikcUxD5s/9zsiOvpNSypq8mDYk3XG2M
XD6SjToAr3xPc65w10oOoQ1DhfSwKXmDx55ClWkC2bU+uOrIxyicmqyQ8J6NQh4SXopADR+85M+N
yvZTLH/rxYQxj+K3kNSxo3uYI6SL0XsLwTHAGFQPA8Nt0+5eGgVUVuLJiqsSQYIJgNT3/Vh8cD0B
9bGSrbZMYPh9uR+a8j1Q00fqApyfE3nMQkMx8GeFRMe6A+onrCgAz7CC4ZxZmvYKot3K7lCiCBnv
lYAH17WY8vHuRTGQMH6RUIkJlffRQDp7tNmJEayLdD5nlrP2rZooeqjfzbDbCwzCVRo2sDnyYy8F
TfUyYcpSwMzwAyagIg0APxDPq6KiFZ9mt9kIRhtBYj24tWetsK19McuA7l20P25YOyfZ18SfC+8t
V+LBNIAC1by0Xh0/qxJ8XYFKX/U0lLkX3RoLC6r107uZsVuc4eFOx40QUNvGxUEle/NAVG6XIqOi
ijEJKrGBeTN2POAWlWjIv1QQPSZS1igTniOw11MgetWw9UdU1Bk2+goqOwDJYx+at3LZgUD2M+vo
WTzSlREYsbY8jtBS8YP3JZK4e886kW0W9kiKnGIQPKCt1fTO7DWw7HTfEICMMVLq2tuBNjyicF2E
Ne/zuLxBMD34cBhjBilVbB9rHZdbBe205izsuB8BNKHwJOFeFe2WkQYs8PbiyPxQsoBFtt6uxdbm
Qjnzu+HgVc6hpC3EX8sFqdLHQXWvs9SfLu5ohqnHekZiNGzjyq6BRzgtp3B0mK8OWDajdqcIFoeo
c4BmoCPnR1jEN6kMrgiTXNaFeB07yZAXUL5Uw5oEz1EZ/W1QXUNjekHGJtrRJQ/oGccWAk5hpyfP
cY+RGFhdU713DqzdDhsHVFDDrz+T2L0I0V2nrgeAFYMa6l5NMe3H3NkI2clNxLQE5JA3b/B2biqQ
SXbibLFJPaYjDVIwxNSd4Qfes5PpGfcyEYekU5fSjplrpxfHab7wkgBbKKJ1U+SXKZ7xbDJtaKp2
o12y05PahpnYSqXv6nnaVQSYgxogQ2dfF0TTKnX0ATTUIRmnbcGTPwfzeQyA2w7BBdccacj2Vyzm
beMYZyWcdb+0VFX5BOBo68Txrveap9SgLzXch25hTw5RfygtXk2PVNIsKC+9ixr9vVD+b6a8a4kM
Jph1mYMNZ5moN/gz22nxr/70fXnQmFssWbxVqOZGNNzJwdnPDisBsgQ7La5LNzr4BtJkbsGsyMHv
YdWXhXHq7OmSi+4mGVGYS+OUGNPBHXjewVyuI5cOiXH8SuV+sG6i6X5mjDKlet86ah/y7SbMB2q7
vepW3vk2A4wixLk/kaz00HUZ2JlJuat0++AWHJqZVaxCzorGD18bWO6Tl75qWf2GLLUddHNGWHkv
YeuvmtJ/kFAnDMStASMnRL6HoIRJa/WCpgeUNk5p3tRsa7cApu2kPgtAKVnUHl0vP8XkWnwEvCJs
1xgZD21L7Rj2wX2lHExZoDrSCEf9opDiuV81Xv5hpCj4bhJcTWA0eS8PACJ3lW8/Nn35mscCsFs4
0ggmoNH8uHb4FJAiE1g9eDJ/4kCeoeL/EsGIfzCcTg2ZAD0BKzTounEr3gw9eleI+LcNPIzbpjLg
b9WIPrZ9LbU4ugO2TS99R3C/R1/7WlwUCVO4qbMi5hzg73J03F4X6FGWqjYy9TFlUxdmGpGGI/7c
MC3yaLuTzjk6on6wR9Y9TO19FGJsq0N9aIBObSVVY6tA/4p5eOqE/0mDfgEhswCiLSgubB0JWmcB
l8MN9Yq9lWW3lmoe8GsHa0dluKfTvdeRAYuqHJq436G7Jb2JocXNr/OQvSUh5NlRMLRNgNk3xpHh
xc5b8iN5jaHexDE5FLjEXYGjMKyfHK68FR7LdmUzIu877Oc1w0VuWjx7fHgmTPg2GD/ZBUSyxGgP
gp6Oul0cs7yMV2Pi37fJ9JQUVbLLHa+jaxkX0sVhhkyKd7LYzW2Be41EjeshbzoVjAEDGZ3wX4/T
HV9Gs4y78duUhJstjnjEGNrLTe3iuIibr2ZirumAQyWiXTgr6N4PHC9r6JJfVSK2U22+q3w6epV5
1qb5bjXZqTX9DQDqm8nnXR66GC4VP7c144Wbasz/UWS/NZJEUIoj25nTu6mMvoaMLUFtGLOdK4sf
M9ystkm9USqafwrUqU0OhsfPbo/eGTbOR2VNu1KGG2k6xZpU6IvS+bs35ua618wLyFTl29muK8Cf
z6Hq7hsswxgfNtD+vlXXfeSk7Svd3MRYa/3Jv45aPul4Anrkk5MMyjsiInvXysy1bJdggLB3mO93
ZY+Xu06nx67allO1N3oGQvnVYOgTAZmDUrTrzPpAvvQJhe6GE4v/Fl7bJR/j23yC9mv2PFRakGFI
WoqGY7AsyKkTLkYp9zHbRUxRy70o3BWbewJmeFzJQogaMFUCuKhTBArknT37N9RYRyMTwAbm8CyW
eEqCIDb54tPHXw3tmlaEZ9XLDejcGKxiWW/TLvrhnmgOFgHHOGP5mIeebqDf2AtmIU+Hl0IRYoMF
cxPa4sPXoj93ABcMRRJpsO1lpQvdbjBvacPZ+2M71xB9BDR9fMgG81SGw22Zj7vYIaNHL9OE05Vt
CJAGyFDU9ooh3ZGVPXeuqs+ZQTI4dthtILvTIEH2JX32IJeQGYheNJbQd1cu8CejkUe3TlheVZw6
rz4ayI5Tj6rqEFLlwyPfRPOifBwfUrZ7BwZ/GxQUHvpiB1DMoiWPAaigdbilasE8M9yFTUUgJjjy
pKINF7eYbMWm4+CMI2S8UpOLmc9INWez/MIska+ixHr1ipqInYkpyqYKXIIu+U2EXdtLAhhP5V67
YK2dehcxq1s1o78jQb+xe2JrTe7fNDFAaXhLOi8fQPbuC6bZlXYJQVDq+UbwDgvrpSICgROLIZlZ
/gw+y3ZM6C5haWwpA9amP15LUyAx+vchU+G5qfdxTPXd+dU2XIq23pKbilHjUHUBE+Vqlw4Oh5xc
t321ybz8cybMpAiTsHvsc0TbELV5SgTOuRlRJv9qsxTTAUmKme0lOHGkBnsctd8a5GHiZJTg001l
mqc6kyXoCqzYrnduWFLRNlaxprNpNil0Mir2hHgigKy0/LQ6ogoc+6veB/5Rjc9SsLQB9x9RTCrJ
kvR20v2a6up1LOIEeVN+sJhip6TYCCBj/ayoMlokGAMXdp6QAmqi97SESBlhWglDfxv2Fr9q8wlk
cgH5EguI5Mvy/W2lGeDXgVLmdllz6sCk95LVAoKI5ipJHWYCw5Mpq0MbiRNbRF5JCexaF19FYSlo
8RSgAOWkqA/D0JrrGENOjC44g7zoMnjpsPokdyq++M0MwaiqLD7ICdsTeaDEQs1sp4PAod0M3haT
wDqeu0fmzwJE61oymBSzfutGNWM5icLNQpBjgQGx2jAhV9Ahl/k4fNUOhtt1nggA8/4QAibkYmnZ
rBpEpTSek+WJ/oVmiGVkJPs5MFdpd8nkPvoRjo6aAPQa13wBQ5VIELh3wyKDVfivQI+5TkxxJh36
5NUMTNvyh0KfT0Ice1tejeVK6pmAc9dgtetLte1d95pl812HLVrHr0lrIDHb840ui4MZsqkt8PW2
sCXhoKbfT0XyU8/1M8cGgyMeu9gmraLgmce63s5xiDIDSzQgRxfB9cymLz3Uhz51v5tc/WTFwmqM
iQ5hFm2K3eCHRyfSTzEKXKKCnZMM18my3hw9IHLVWEHgnji625s4vbDQX9vOeuPnu3YkY8IeGj0/
o0ExsBrCB0Bi8M2XlYqm6Vwzv7b3UkysrsNz2Q7Fd0La387ccoN1Hluj653c0H/MxvLbRBbDBoDU
lsM/L6bsF5vDtqQLr8U03YgRq/5cfAMeeWowmbou64QKYJGrVFb3Rlox/+iwx5MD9DSgNYuEx5RP
D2QaXz3xwzDvVRfD/WRFV6P3KD01U+C0MhlCRtsynD5F6z2E8GGIu8IZhEbSbBiHbXoIx6AYEod9
c5qYJKQib3TIiUVyW8UzXwTYQkfvxq8e15Yj7hEYf5CBQPkNFJuFY382yn8tatJIU8b4pJT9poRL
g+F1jM8+2Odw4cVLc4/XkhLFwUvSTBgkC3v8bRYpdBrvQ+hhb/otveVASE87epMF4jNwTZQ6ply7
Kgouf0Ba6cAUhjXBd15a9Ht7Gm/+ALW6ATStMvdsjCCdbI7f/+Bq6cB8Dob0Bflq/idaa7LAB5DO
IpH2V76WnWGUajP5S4OS8msS/P8NZ8sfxx+01sd/gdoK2ERJWuHhb7Qto+5/LBRy1Ha1j3hONyXE
sz/krZqK2O0nRp/pM3SHx1ZP4e4PgQsW7+MctvEvpvmnMclO/4HERdxgw7TqiDL4FxoXGSXhviX+
MU7769+ZXGwt3YV1vfdkwC/PvrDicEFz1QEZgY4XNE3Y4Jl80nhis2JMpiQmrz49mxoAfnEZwv6O
t8vq8OXaUDL8fTv9O7lrzLwdoS1WL25KRhP1fw/wYvoItI2ZsZfcpPNRmL8k+JiVV0ogD2//mell
NAy8fc2V8/8Ae6msJFT6OET7PqmfTAWoylXGpfI1NuS4OVt/Q30l3vfAE0XLIZ6kRuD9J+NLK6D9
k57bw38gezlNcIO3DQ00+nekV1g3d2zxIqPELtWoZlHqwEaO9ULz6rzgyNgXkdUmVwuzCzfk2o4A
GvvJl8FQe21m0aHKTeLzPUX5H1AXVNMHsHVs7PwrrCv1CIVO5vTrPwO7yD9LLl+1q91/QLvS3t6y
lCjCP+R5h84CSepUnoSmyWwzb7OfPxwvpiv9L5F0f1heVuPdhGnBCKQIL9B8/Nti4gJqy4WMbcA1
ER6wQanAD9EEl2wXCR487HI3lTWwjijtv1i59mQnyN4RJoXScuJt4bE0ymR+6cY0u4Yonf2Yjc9A
mLpjACCsjs2j787hyRiNF2nRg0FmufwFFtZXW7RtVpLYw3VMjQPBb4M1EXpIbrpqXNPp3yoV49I1
Dy21Fm6rPUwZ0G7WumEhq4pehppltyb8U8sVZ2OA5xBbFzckzmLDLwPBB6O2oVLJzQmTPuMFoY9m
0vtsMiveOqWxxZBYTup3D8jlqn2ygku8HLe4UOTaCtq7iAWUmA4Ih9kOMwnb345ztNaeeyhGSsPK
mxcgIPUAcdG/8MtslEq0ciwufyBmBveI7GwGRWE4rYek3vKvUlJAHTm4ZOxYO2C0N8L5K9HMKsbk
95QG54bdThvbec6leeijnrq2ml/qmYUjpfu9EM+SvD2UI2MX4ueMVU2fTF01bPpGXcl0bUed3U9E
pHpEHxx19xZp/YS7vZDtdYjQc/5KSGMOxd6Dm79D0izVnwcwEKJS1wWWZuTpKdD9eyb4mU3/xZzO
7XzrW9leDCyT9OW5rtrlQEneylZvF5JaakruMCtYuK0G2Dk3vCGgdTtQHDpuv69cH2I2y23a8lfp
czkulDXTg45eHkBDJsvUe51FLruNo/u/k9Z0z8DTrPpX31O4R9tuGzn68X/O1IHZwL+eOpw/mrzq
P5o2+z//+39lzUf637Gp+Ar/mDuwFIlpuMX/YvN2GCL8Y+5gstIbu5NpQ0PzFp7VX3JEPi4c2I6W
65Od/SdTyg3+jX/smsLzbdvzJJOEv8O0/gPtizXlf/v/f13ebdnWf2VKMRQBlsSgg7+kzx/11xyR
ETssUmNCTQOBe9VdahJagZ+EImWkWBlVqGm8KOJzt8ZOR0WTx97RXGqciWInmqh6cK0ygp1YsLpU
RIqFVCAruBh7LR4w0H8qyqdpqaOcjGIognM7ecm1o9QCWfIaND+KAmymEJOOjykitQzWRYZ3WmvY
NhVGOsVSE46VyOrx7lDYmRR4tUhZd1Adcgo/SQFY0oxQPP1id8QGQlK/npdakbHsdyXcR5MiMumX
kMxSVwJH3rYVaKWl4GxdjwEFNehMMeotVSk75z6HdIAfRb3KXhcq1/7bU+AzOIgaCluvtK8WhW7j
6L1B4etRvZP8m95HSuK5nPDRhruEUrkph6eR0rmghI7IC7Q473NKayNsfwZK7Y6SO5++pqUCx8/y
lifVzqQ0D9gW6et0nyw1ezIZq3ap4jvRPPtG9lNT3hesNkEuoeK3KP31BD26t9g7Qk/Qxa/xZG9z
WgUR+NeB1sGykUmb3IbkvPQVqQyv8SCPLQ1HUqifjimk6IInfr6zWDoTMqav2DHP6Tygv6dQZgD7
O1uiBCysHvW3mImHRg3ZsPgtWdogwHVn+09jJKMO20dxojHECTz0vxUL9Hy6KbYfn62lxcrYPzM3
8Mn61udS6GeYDvrNjHPcDKmPOMJQwKVj62diknRwSTQezKWlq+ntmom9uJBBhPbYJ8g2sgqsLid8
S09oRJxk9Ih5qrmCaBrF0j3Oajv0RrvO6S81faY5AWwu1aGw3RcidMZVFrA2mQ8SqwmN566GeMZL
q9dhySJaO3Oe7MK5FIlkjy1Nb2qF+ywDlN549r259Mb8CR0HMKwjVHqCVyZ4Uq87enTYY8x6pGm+
o6A6DbTfzdBcZtpxc+nLs/LTEVoiEHLRGSwE8ZcenoDKAnUOgKz1l7lNN1ZsvbLv9kXT/2deCIs3
WFeu/p766NE0C7J/+hDMxWOXf0Xm/L4QChqNBBWOOUh8EI+ZMe0mf9jULCFI7Oho10WxZr/tpbWr
I6P315EVkrm5rClD1OAVf86V+dJ37GFK1V1kscmYBIBZePzOR8RPCz0zY7ELyiwEb3Z/rLiBMqAx
1X6UhPthG99OrnEvrAIvw+y8eJmC2Zy/Kt9/c4TcN51ce039NiuskU1zwyqJvfZHVjx0IRuylaTI
GID+TPkT3PYnOJPmqquWTwQcUowRxWhIqzvxQ9dNBzz9FsT+BppQdy5x+zSjxYw9ZcppCPZADM7d
UPYnM2jV1jfz+9Zr93hhkJOMKN4UEmsM4MkEqQpuAyEYojOl++pmJSAr4vpkN1Le5U48z9B+4KU0
P/Q1z7NH65d4T9Vc/obPzwDSJz4T1uTEw6496pb1Cmas76Rb/F/yziPJcuXaslOpCeAZlEN0r9Yh
M1QHFpECwqGVA5jTH0VNrJanPapikWVss0MzGpkq4gbgfs7eax0np76YKn8Yp9TYVfz4uUXfb8AG
3pVW+Bq68tw5ZAPqnlC5stzzPNeHGBnvWs75hV2bv5Hpcuo9+And/E3hGmD6Z3wLk+oOlBiC3NH9
TCOEZ0H32cT9Q1LaB68GINmGztYd3C0X/J2H9ncmxcyAI7v6iYBVKtVHUOXsWYr+PZqyggVb/9Ab
0UMKVkFW/i3C494s/XPFpIOnvf+tnJsfldF+Y+l1DC11H4zZhelVzJN+OllgcqRTgK2p6CYoYPFm
dmAQ9RNzy1VUyczFXd4z+pUEaCNmVUzbwu4xwG4lSiIrLjH1CajYDuzT62wGD6QYjQnF/TJwhrX2
Sdt/KwbvVbb2naeselfbOHpxVMIED26TKg+8eY5srWlJ2t89RDsO7KZDmE53qJWeHUt9jE5DXJQC
KH0VMtBH8KFHXghPruowBQXxTzvndiaH56LXrBLEZhQ9Ek0vTE/FaE4sxpYdnzECKs6P0NFMvEEc
QM4d/XHM93Ryzyxsvhk0Fv0G1SmNWxmysCLdQWvB+SEdXj7gwe/NkXl11zI7mIP6FPjpg887jRk7
nxD0wPYmsUlD5w+TSZ3eTPYJMlE4Bz1AimTfCnUIKkBy7NeiTdImr2YJADFBYTZY3Rc7ZrYe0xI+
OFbTv0D+dg81s4fRLOURY+B2AeyUccw0Z7Bu4+dMULz13prqbUI9I6Pdoucsh3oqVl3+kUwch5ds
7/q0LX02NtL/KIbhYnTZ51SAo3UJtemZ9qCAbkhFDmloEObxA5g+hBijYbQR/SNMejX19JUiiyZY
qxjSAIpCvmmxeoF8dsqxjrDNgcywTgrqBIQJEFOkIbvfmd6FUy2bZbkQtmZ/Hk6HAK/KNlCckvu0
u3pdyV0INlZrfMvs7j7yi3eDHTn8DXfFMWpnyZJKMje9LqauVHBb0T6LKK1OlbMtpXz5e6XFoH0w
RXSYHev7bFp0dLFaDG11Fy7m5rfYogzIJJHklvEjfgs3Vt/9fHn3XXLq/+y5aIAV8VDbaWNDDjGN
JTIYXlLlq796LxIiCbq8GLbILOzgauO/qML0GlbdVjswpoTIbp1S9/jTgSHL8OJ8lWPNazSeHuu/
mDBGFvyC1KIj2PHXjabjE0Gtg9MIui8DlkwOeRN6b8lS8b3+l3KM3n2DZ7r5//sxirLdZimLAls8
OjgycKTsc/Fe8tU2+7e/mTL6ZT7Y4xSsnQREdXWzu/byW5phjFcCuIRG8O0a5jOjT6L96oMT2pst
49skAy5H8NhdIuAWBdiUIDPa9z5n6pc8Lf1FOP1vm0ZcMh9K4cUADJPXEEhGXy5fGbhKCB9EZ5gj
0l8sR5B/o3VIVcxJw3tdPIPQ+NZU01dIcZ1p4C94mzu/7N9/GzbkzDtq2sdkz5qy2cRVy9fUfNOa
jVh+jBrHFInmylkq4ZRmL3QGg2szLudE3Abj/V+KN/zJPk0jY5ypoKPN9ZtpPVwWmwkg2V6ITltP
hAfGAKsSDkjc1Sdz9m4jNe0kewg9tXf+bz2HD0ujyL7HIrnVhfX629DBi/e+oQQfi/SOwz/Jb7L7
2tAhOqwYHHC1pMOzlo+pw7ciuGQWD38xdZiCB7H+5xEBX+Ol4RwqyT/YFIC1taPn6CXrnYGCEPEM
GxWG3B227ByoTmyt/t/+jiDu7r1qbyIk5pJbPYCXudXVBdk6TUcUHmVIJgiyIvmMbSCea6v+3lFJ
3RnTd9g/xFtO6Z8ujw7rS+fyw9K9mSkJjslgFkryBLMHtGiLEwJIAho4C4hXbsey2PP4pvczOo+m
CH4EXTPRmKCH8XemD+XxaoLrjZpKqz46tz4Vwjn4WtrDUHM/GRYLZ0y0U4yLr36tI3Nnz8HHMJbH
yiTPOj95Xf+mRd58qfaeV6F/0xyvgPQyJF0B5DCsv4h4giY8zxH9xmp+dzt7xZ51dFnFMGJ88XE9
kViM+IWtvSeg82HsAd916VbbQGb1M0D10kSHOljrHec4PknrG3881VseG/+kCEH2QJMehBsxAvCY
+flPUQjR/QMFaj5/v2UhMVrWwxQhdGfOq8fYW6K0aycwnomBvtVVck81kyNN/2w57zkvGG0RWXz7
eTI5uqTOTxzhFDkyqk1yeWwo0WunSGo179BVmYcNxqXoortueWyFQ08EqUnvGxsjrB6XMngaaloK
JVSlpGuvnta/6HhpV55mZ1i3fArtWu583FZ5yR/TFfWuoQMksnAf1u06q/L7BpC7g/jKnL68YP7W
OM0rQYLB+dRWkiZ4LkIomCEdFExVjrNFHU0hj5ZAYK6JkRl8nJzqK8vsK8uEVRbN95Pl78ouwW0B
+kfVz74b3LloyIqgZfo8rLnbc6Vg0ClfePvsDLJkQIE2g84HIbSxmO8P26z7cCc2fWKkzvk9TVkc
FdOpUL8aVCfl5F4B8Lv0PLuQqfv8ES0W0aubwI4GLL7hYArRDWZm3cnDqNCGuAmuhT/tJ0Fh/RSL
sfXr+U6NxE3F6BKaskoW8bTKzewq5HSXB6CM6pwCb3fypu41QZ1H7+OM22MXmeDdli79Uv06cH+h
p4MPMHEL6J6XnnGmig+l88YIYI0Z6lpN8oQhfKeVKTx0z+QkNqJXr/ZM7EJ23OQoAiw/UpHCLjKQ
Z3V3wQRGJPCKtQIu0iVrJ0eDAE+jnbYhwzo3QyCJTUWIrwTeuzY5QVVbRHJIi0vRXt2RBUIIR6j0
nrxyeZEMHbSzLKyZ1jFboOegVgnvfCoDvVwlmbdpfUrEFcKaRj1zG9sXf69eSYfuxoHf2FYQvUqz
2rlJce1EXa77ZdxrC4th5kcXnlrBYT7zAyJIpCaMcQNXGvXX7O36kgPvuFfzU7XwRFDWi8J2g1f1
LIS39urskkmxV/myCSXQd6AQaDiaMxt2mxNNNgP7AMaJX6d5zoIUVkX6GOfRfUtPqqelvBpqdZBt
fSBacP6bzYVv9RodHcFGZ9X2u5nOlCGXbWiRwQqvcjlD+6v91yy7pWy8g/HDSvjulm+BQ8c0wrkx
ptd6BmIMnNCaCIGiP3limHoI2JzOqQUxc9oOpnFJuK7byH288DPli+3l6UcOMCO2oeVylKd7bLEP
NH/ZmXyxqPnXlPKF3i3ShCikOlfxcEkKYBAE66RgGKrtMINZX1znjUpqGuR7JXwqQuO5IRdkcuPB
gHlk+rlmus77OREcrOJrZ1anNOfkTBeJ13FF20GW7dmuGrTi02PbRxctk1m0ictsEBx25jVqIGWE
8fReym4z15SqOp9WKdcsGS8vjZr4rFuk4lRsaLrbmCO+Mn7xXdr/xTjDSfVSwFAoK3Wd9MZsIk2w
yViizXqbFum9WmD0ECum/UJGI7Dzj5wFXPd7Eyd4EOaCfXzFmi5kXeeztpPgzc5gJhcQq+z0pN7u
5folHzqvOWu//5qhq81g8l8PXT/y//0/5b+buOpf/ufENfjDtfhhY0QjXCqtNhnwPyeuPhR/2Cqh
7Yb2byD/XyeujFWFExLmtq0gJJRAoPt//S3rDemJOa0fkvjm/+P9JxNX3/sncJPjhYErXLKmXiD8
0P/HgSsjN9X2zsiRJQEIONaCxtD83SK2DhiAsd/oinA3dQwL+Zx0V66sFL58xhpWyAHTo0uv5FK8
L5H1tCxQLzyBmS6ge+ZO7L9K+kz8hHd0/5Zj2UzjXe7yWKGD0q0bvJyHbM64fASq2rcuQA8O0vej
8nYFpu7NwsFsDQ9koVDfHrvE25usJ8yo+hHFim1cH1LXz+MfjFf54yRziHaiHZots3UdqJlDJvWe
0qZjnzQKeW3b4WbQ815HbrcuLOCUQ0Q4KcmgShNc/hmaxqfiNMPQoOEwTHO1Fc8kwWiCq1tqVVfT
cJ/AznXHoOdlGDTO1VPIgxYP6r9rvQ2ed5lkfoGdbdxAI0MAL1kTusA4N9BZiA9U9tXGbrcdjPjZ
4d+xGjO49kNL4T7NaLcUyVvFW2+TjTG+RItpoeWIG7FxktX2RJpnbNcEslEseOnVdBJnU4XtafYY
2gU2VXsrjb4ZSf7uga8ZkVmvFu45a8tX3zs0N/swbG7cVTl/kiXjZe5t4DSDT5jyhmxu+pJJGsjV
4D+WrXpWkOSB+OY3D2bRqlhGkiNWfqhCwbHLpMIzpSStYz4zrREDD66dw5Rj+BrD9C3KCD63Xf8r
723+AOk0Odz0ID4FTUccJifnAHk/2bgtNimv0oSKsf+WuJQyGyg8k+MfOpvJvKuYVbThvpWcJ3uX
v1CpnGMJuJWUVAlrZnE22RR9LV7unhj0frFX2LJNIjYWsMNcannRnyxCCWwHaMKvzSj8ZfU8O8cC
JjPkil+FpopwF8WxCVmV7NuaUSiXABt65pzfBjMB7ONP6pSK8GeYUtkU3C+3md/bHH4NKmtlB4Nv
+jX1nFqSgTKUGJEkC8Lg2yBN72oPLHXWMjFUg1wb7jKsJ6GQ0dkjAbDKxv608HZO4oJt9oSaJzTt
feynXGtqA9mBrhO6MDBD04dsnZPRhsDn37iBU3Yah35bW0qsusX5SPImgYtvkpUkBTsU8XObqXk1
mMSyaTbllLyrFwW3tLAZfBTuqmOUhZkrnu6yzlVrSIM7Y2QIwwz0QEGLCCrlrmMLswjm0dm2nI3p
xXLX68kAQNRXmntX8piALwZx4gZJt3qEEQYTyYON5MJI6ivM5zCT8ia/Oa17tWApTcFM/dLYBFO3
t2EtydjYdg4CTBhMeRM+pDCZYCK8lzZ3qDEF1wR5gR8OCE5mAlOkr0OoAI5D3gbM0wTuydbcpxYA
VKxJUAV291VNPbMuQW4qbT0NiEZQU9uyGb9GXrtlNLSm1cceFtTUAHKqNOK3HARVkcO3AEm1iOnY
gqgySISuTVjYbsBdkssZrQV4VqEmW3Vd9O6AunLZx+Sgr3LNwEKlzObFEusscHcZmCxL87LGqd6E
ALQqTdIKGRzAFWV/RGf/3nDCgx2QUMkAcAWAuDrO8QlgrjRr7xNAXSSagb1B7PWiAE4aB0Hg7Yyx
ie0amvPlxDY/UqC/pi77mXXDXRzABEMS+RFoSliai+OAJcTS/DCOMntTE8XClvUN9rI3gyG6E49b
XCjY4DLuEksLJyFOrGcXRFnWe3t6SvFGaXgZELMYbS+U030RmEfhYAednmqQZyMnM9L7GB2G6uqE
9UUBRyO6eIkYPaZ282TRHnU0Ra1K01NThDA/AazpQjqbym1gcYHMQLC1xIvW2qzpzZzLAfpGKv7O
ywt0Kvi2vqq0MeBOgHWjIgPjDNCblhY2gN8A8ZqrQaPgNBIONJwN/z6p1S/Z+KdI6bcMjVXirZoo
52m2XJOa25HhZwt0zgA+NwKhqxlcxoIfn6yvTjmYOs9y7lrNrYsb9cMBZLcQGbU12Y63Nizacfjy
NfXOtOOnWnPwwoz/ltqLu2VIsRPA8gygeRYNcD+C2jl/4eHk3TVYfLcTg+IjR3CpyXsjCL6YsZMJ
km8JScCA6BtB9S2FdYj7YRXTTM1B+aWjdeOXrhsQf71G/YH8a5wO5x1OhCF7h9JVK3iqAALDETka
HxQBOFCyWxyV+6MGKEimcp1W6bcE0GACTw6L7WHi2d0AIpwAEmKg3PcACgWgwtIH1ywZ2vheeIAk
eYHJcEhYR5mE8y3eyRVSj0izDyEgYHkYHjKgiA00GQUksQaW6JM5TaO2XbNOQ00qdqMT3EvwiuFs
cZYAuMiIApMZCMYMDiH+VkXW1s53dZjzs8t1talfm8GhZl9vaTVAH4dTOnTNqoqdwwz00TOXOzuK
38ewtjY2WMhClQwp4ET2Wb8JAEcOQCmTxS4PoWZK+m3/YlZxu7I1b1LQqp+Wfh8R/SmUeEYoO297
K73HmPMoQVZ2Y/DYaIZlpgNAtJn1FCpGY0AylpHUOa51T9Lgikb42I1Q8jBAcQN2Op4JOsCEXeXi
GYmb17Ge2cd2W0vPEPJmfh9iSQUOt5A9xJ+ZzzTZgasBFpkX38ydN2ozuphoA1stKoriO89rSSs1
CrcxzupUW6IFT5wl3oBiZC7W/nKzYGdDql/bDAgFdCkhus00JIAHpQdXZLrvs+KUtKwNZElb1uqA
r9T9tG9b79krqfPE43fh5ZgcYWn6BnbKXkTP8azslbe0L7jg8BmH1bPDDKgvjbPjqPsQDlKeJHtm
YGycKuOaRPKVocK7teBfVPGvcsyOfTjc5f7yqazouMThgzSoJY35u6y9G1wRqHNCMhwiaGXPgtlI
6h3iFHBb0fUfnePupjGgXkZeiwZKzSEle/Js62mwuwen695rg6eDaFDXZCqJkTeV7yqvNsOkL7uB
V9I8Y89IfkBPdtk+Kgo5zZLJYwNbiClbuK3n2tnLfIJCGHx2rHgKUAqdORzmuHiNyeliBj2AVaAb
UTHf8Ov8PqzHa+iXWAHiDF5PxkKboadTw0Qc+4H6fsT2Nm/AXpf1G6nXn7QvcOu4yOOWQJPa7ZCO
82B9yJb7YATKJmwoyS1QMLIwOnfst9OK/4WWH7l9O1RsIZdzrE8YywQTB3jPRZF6gxgij56yUbo7
5EHrRX5zi+abx+W/YvPGVoclrHMATEV0HJS3UxYfmlxil/W0ddvgxJ4a/tYQrM0Y0GjEO2AwZEUq
ffimqI8AluuxTg0gtgHhpG2uJe0QACfGTM48QtqwC+usraSREc7HQNoHYwqI0MMkE1Iml2RZHgrw
WmpsC1RUZOjiMceEStWNGJLHjLNUv5YoPXu95pKzAyJBCYBD1sdpTCEsUgXd+UF2X8WWOCXaEiwH
HiydYUI/M71nAyBzUFMiMorqGipcy0tmfs4mR5S6WEcpvBeV76jjvASc+pro0eiTN2Fwzp7lLg+W
K1YLMBnVIw4cuWfx5m+IkE+r/5obscXN8F/fiO8/2x/DV/r936WQ+A3+vBN7fwTQzYLQ8zl6CWAF
f70Tiz8czyaKD12RAyWs47/eiYX5h22CMvaZ0AWesJ1/SCEJjvZ2YIeEXvEmB//JndiyNBj539CM
uYT/46VYNG1VWwCX1sVSvtdJrbXndrHK4/yYGhzBlkBxQnYeRpoXcz7dIn88GQMC9zo9llNztjLM
7mSJ9ZudJc1HO5IzsUSOVqb4Qdjx5OfwtgOSGbkJtscQBuSp5moyJIrMF5tfNDWec0H/+KSY+W8n
e/qBFuPY84gGb/YkJnWgYga3BhYXOlCXPtD4w/edD+5yL06jVuB19yHH3ER4383kJEbjCT7seZ4U
jQy4ZzXGNOxrtZk+lqy0cPTeZExbYyw+A2G/m129q3zqmkle3ZDCA/7qzW8zwykbcmUuW9YDLrcY
EYDmD0fvvR+dw1jM2aqfiocs9b9yhlPmPAMe5ZVMcD3OmN6W8T3lhGvNPo6DnAGm3RnmXczAIWh6
Ors5wJCcS1/YtVtmuhzDuJcIexngKNhv+sE1xi5ass64s2RcXJU/IM8r+N0S2+9PXOrql9wicjQC
lnSkO1w8GZEM4ncEGFMBjukByPSAZCIzvJsAyzgFgApAM1Mkqy2ZMChyvLw8uiMgaRrQNDWIGjcQ
a/Sw3Vbf3jIgNvwtcNuDtcmWjqhaQluzA3kTTbx6XcbGRc1sJKULphqOOBWgHJgZ90nJmwuAjp8E
b90I/iRoa/q3YnxRwHZSW5wFoGkPCA9RXWQPYHkWzedpRZztucWjHerqp1lTfCLN87Hs+sSMPeD1
lqx6o7vUvK/MrNyNDI5WQ6C+jEFdsu7dSJiBKKBBCI12LqP3tYV7ZeVYNGdoON3lXnIZEbkFmj2U
aAqRDY6oLzhZKLslvcuml+8ZbyrDouJjXAZgRhk8aFfTjZjHtJp2VFKEWE+agARiEfQqGLZF05F8
hQ93weyHJWzR/KSm6t8TgEqVJisJMHHkFHnUA13qy+au1BQmBWcRSV3FqN3lK+muLWYDcNZ+GLzf
VjYop5RlSw3aSbMADVBPIBi+26CfAABFXNCmZ2xv7SEgQo2Y+IFdTrXpFtxVmiDFiH1ra6ZUV5g/
q9n7sDRtyq4sjmH0Vmg+mgkdes2lGjWhiuOkWqeaWlWDryrAWPngrFICIQ54K0IG8G9YPznOSdrs
QSUgrFQTsUj8nXL+wZMFK6sDmiU1Pat3vxvliD1ac7UqD7Fi9yHopK8SfvwnaC2ScrvD93zVcXsk
JxFubE3r8mwGNvS4NJ46Befl9Kx9Bm59USLuyXTfmc3yPdQEsDTFX9EBBWu8+ieVmHFr/eaFzSJH
oGz+CjRLrAYqRtSXKmdVBAhlWHPMJkfbDgiZP6rHFiiZC5wsNkl2CALCJdiySvkvCRgzhseSRGB/
mDXhrMrL0wQzJVzcE5i9Szz5FaATuRVYxon9WEcryu1NGjY0XZw7aWc/IjxH7OdIAJYmt8Gy915N
mnAonal2pgXVvf4sALOpenhkqbudqpK1RkeAiNN8OS3mftYOcNRPTrfg5bI68JPl1Y5tYnn+1uU8
w48Evlo1ci6eNDe2M3iMzREsHR9/0Bm65Gc0eA+1w4UpGYqTIDTAYi94bEmF1sJ5MWX66lAiWrtZ
enLzHuu0B0WhASgJGaIjLUlydEj725jjYIgKrtGA/BjowGYhS0SAz5fpg+tFQDlr+Z7VnLYnS56i
1j63XFtqgZaFEwkajtB9BS/wlni60e1YvwwQrmwY7pF02r9kX/wcgO8yYjoFWsdZ4uWs+ubYtVxZ
8hplZ+/l52Fqr3U7c5sb4WnbxSkE+crIdUOlfjdh//SSnDUQ/4J08R8AeBDf4OhuxJx72gbIjO2T
skMmKsGMh9hFAUBc4oHnI1o3qfWjFE15ahDtijCT5jMHa7aANhqO9MXCXjp17cYl7FalsJzj5Ga3
2NEGj6ghmoIN+2trT+4mOwdwpXLIyqulBYlVL8mjhTmVZi2hpoI66cS3QctVF0Mk2zgZL7FkGmBH
1cdcI7nDyGpayYuZ+ft+YH4R4Xcek/QpAtDd86gFswcwlBJEPPrs8tG9Dlr8OrhclhsCj3GIFNaH
3GNF7GCxxQqssXaEPnbyatZrCGWj3H127fi9h0o4dGijKjZ8WQ1ug14/h+Yy21WR9U0YTBq5UK4U
5lpJKrnBZFuJ8CQ9Z52P6RYvwx275RdVtqhvceDSvPqwAqjbs+A3D++nxn/ORsn5Wutzx1HtIgQa
PHMMUJDRdp7bGyWnlaVdGzEEeQ4TzsFyAaxExUOHlqOt4QoyDy3BXFppfWx7/B3UZb8JDhiJKfho
91eZfCgb30fBBWErtAOEfv4ALTxmQc0gNdGmELyN52RW1waFSKtdIrAtIBJAYBlC48uEV1q36SEY
gEbw3MRFUmoriV+0LGu1qWTWzhJ7nrk4lABfC8bFzqFnXmuEYct43vTvvcz6FiJAqau4OwvtREka
Pm8QMM03SNOaswBvYkGiMoeEP2a0Kvyc8JFAtNJTfEfg9KtBwAKOfSsRsuShR7mDNtAafC8TFOKY
QSA/Te1xUfx/Q8QuMehqprsgK1wXgai2vzi1evM79riIjbY9iTZ0shtr7raBxgcEKGSwsbsb5ows
Qck6px5hJ48vsKOmY4KAhrddu+m7dl5lPB3gZ69tZDUp0hpRNVQz0NhMERxk2OhuB6yFm8yLTL1n
zglHgy8xqxPkfRhxSOnuW+3IWSDm2lP3WCLPEUb+WlQL49fku1r8TaItOxnbDQ/tTsrYXNjyK8oR
QNV4ebKWjLomXlha2YO6x0NoJFH5RIk8+6h9sES+FNr1U7LZ9EbnjPNh7SqdnigiRiHlJcpablQ1
mxxtDuILQToVlRBP4Uy7hVRU3FvIhijhwLJJywPDni9bRw9SAXPEfACqeA66bt8E3eNo0qcPq+yi
prDeeNjZwRo4ry6yow7pEYfXR6Jp6IW1fdEjdsjoP+KsgisJIM2lRZ5EZIHVSTO+5gUU4zK5hMmw
E+iWRE2XxJvvZ+XLIwxFfFZa6xqGFdALl6NdfrT88prxBiM5m/yIO2ZHc6+HwQygbEbE8ns+s6Id
RjnvuyAkwuJvjMHQtodllXCg6ZgHdAmPVzM1062q01srKRSGeKq81Dw0CTHsxSSLZT8kIS6rpb9l
GCfVYgDXI3bPpoktfZ+evNACjV0bhEtNXKhRQ2uBU7mmPNBS76r0Ylao+mb+qe0kdrlbnXPa0k4m
bWDFvBe6pTinubqpfrgJZ9wlbvDRMSNmunaNuwXiGG8rAKsHyR2feugjoRCwY8nJtgQhgal+mphj
bWbpPlsTPwJuEpySrnmzhGGsZpdlR4ath3Hu6Bv40yoc0bG9YvHBVoGIB/rtlaMpJJqSRL7hZyry
h67rNGfh00sYDlnWfZoY1yEIfywO8wwrAY9vMS9IgOlWFqMI7Chvhhw3LfRNoHydBsjuQZPds2W8
uPAmFgOfKQO0tECumIiPTLg/qnra1cq7YflajaCVpmzh35/X/FsTToHU5OBW0N+yL7KmMUCLWrXL
zkz9HZVbgJnNfcwzaSVHJh3OCMrAzauDhT+gW41LAV6zvJR+ygRPyk3hz3e00KF3B5+Zym4Qtrjo
FOZ9U3AcY8zI7irxv9xpuoxRvrf6hBnc2JNH4gVijW+gCY9S4gJRfn1vErMh6ni2FfQ5S5D3Y/bt
jDahaLlLA/E+euaBV8+Brt8W2QlyFvhKCbW9sQf5La0rTZTLQCIrc8y3NsM1xkZxXabZyevdtTPk
12ycP+esPUdBd0RhcZpRF/SlvB8b8SMMmte5z4i3wopYvCe4ICg5RPUUyvDBiDml0TT/gbjx6LRj
CHSK/EVf2NvAw4I+BjcLLVxTWp8Dfh5/mHhKUrJDVTJtbce7MLr7lXj1B3z516kDqVNWT3Y6PgBU
f1P8xJO0YiDDB3jupw9JCGyASVxP85V08lvGx9eo+WNyFNBJfAv8/Fon4bViABbVE6lvAiQdfP2q
x7XCDsKz4oc6+SisgPxd6lJg9wK+HRVXiPIG2Zt7lTGflroCIjiNZ1SZz7Iun7zGv7oOVxo8pZXp
fboglEDJ3HyDzB2OV4jtQHm5L5LLifiMO55zdoPqbI/gYMb+FnrctWJwIkaz61S0m+rhmqmJH7dk
DRzrMJbOE93Y3o6IopsXWr0bYYVbqlSIVrJtYXCypDOL1fpACAmxUHxVHMMcx7iPs+lJTZg++TCw
+iseRTjfJ6GhtjBhPhsbIrWBXzttjM8xtr9C0b6PQ3S12ZpHHulJ/WfEqEMjqOZinF+QVD5YDUbw
hCVJ2pSXNoB7v+TH1qo2xJBwJrTRW5JHrMs7rJS8UXJ/n0TTdpwA3TKrrkhLtolfbBaC7Ktpsv11
Z5kkKjuLXDnkDdG5q8bjFD0DR+Eu1/fmgxzluZ0SKn8DH5js5IZ+vAsqzrXOWO8K0R5J2pzLaHSO
aE9hyDsNnlIe0Cs3jIq1lOWVqWMM58jhOzLZtzrMlo3bxf2q7+o7lo/1KquBlBUdduQp+J66dbZm
CwJIGKLG3OTPxJP4u/HlW4cEJPbjUl457AGjN6azdINzWIBiTMfxmW7TN6PM9p5TXJ0uvA6esxVD
/sumOp043BgDu3nGY4KXruUDrMb6EOqlvYyJHhoO73V4/FsVh88s7xuqM8tnwF6kgCW+ROXPhl2a
U5fvxczaL6jFOfCsU7vgDomNi0360ploeKDzONcxKknARTwUMamWL4hiL767vIEBP5b5ckGMXK7z
KLwFdf8yNvF90Tb4V1OLwaYxvttG/xwqTv2+w+0skNN+iuxkV9kcGAMer+uuoLfUl6q/zgn2775S
r8qEfNLX2jow2j6aB7GupvHowr2pHVKlRUV+oiTgtisgqUScBclDUHlYAuvqWtYnIad454UEV7NF
PlLAP+SElhikiOIYuXJjdhFCceBAM2lRtkzp+r9nTEqj8l+PSS/p18/257+dkvLr/5ySij88B35L
6GAhcPlPGpl/JofcPxzX9hyiQ44ZCvwUf5uSWn+YNgvt0LOJDwnhMnT9MznEANWFGxn65IZs93eo
6D/oaob6d/qHISlPX+A0Dnc3j7qi7/CX+PuqJlHGobVH5KxVJLlCLDs67Bursh8CUdNWAX64OArt
YQSbCn4XQoZTP0NfS7wjtSZ64p66plKgDMAp2k79OS39l1ZXS5jYrDypdklHziYzOZQCNng0ey5m
PSvzaHgPm0qsjblgQcSotTOZb/VLfJOWh6TNpiEWceuvMmBNQpVHGXC0UQJzjoOsG2hR46HgrXiy
jDzuZTUysgtHOIZVCDQtcMP4a1iCXUCmCEi0PFWzvRkqwFGNV1zqxdoN5Bpm2jij1dAeN8xj7wIJ
5pC8UkPyhu/sJWmNOzjUhygXn02vflJGYE2nFH8O4VujRofSkR2nHbSZM+QKEaDJQo63FLHkup0D
4lgsq9MAcpatsBR5nKdCB28tu5fnkrPoOhbcYGTn7FyBXsiXe047DyyKN1OpaHVH68JXmzIuACVO
9rFgNe1bjKKq4C4fcZwqOrbKrfdW539UNOiA1Z60RHixZ8mlURHqcPeUrMiG6tc4DzZOwvvGkgfZ
pCzrkzuiWzvFXa1epk9qoPd+Fd1iI733oQ3yT9+ocdwSHQdjHRFDsJ6qct8IiDbqmSGb1vXYqbUz
4uLUdUQ3WnNjKfXKWWg/Wc1+TICNOfvGplY5KPyd0nxmWReto0F+D/JmV41imzRAWprlXEN58IW4
a13CjViL6so6CaYS1I5aqNX4dE1r5H4Yu482khv8gM9DSFnLzYpduLTvbupzth85VyYRkHDfvQdx
dk2NwF+TUPrwxmg3d+b3OnWKzWRLzuDf8jHnCyKei3SgLpo9sdlluGzGIKwhZFbmMe5yxksTl6tp
l0XLTXIp4mLE/LgNv5EW+JTosRWabKl92cA0J+4pOLQZ3IDjdX1d5Ii+G3VzTfPio0mDZ45VXAM5
xiLkDmzM3D6K7k5gu0XZXS72vkHhrcieD8LiqP9/uDuPJNeVLcuOCGmQDqBLgjoYZEQwZAcWElpr
n0MOIOeTNa9a/iwzy6xEo7rZ+PbNvrjv3rgk4H7O2mtnx2KAQlZH0ghrDlbSR4cScJ8ycO5AO1wB
vAeoCR+pC+9Ub3iqfXnUiFfUiWfUiodiXjeozgLecHCjMO8UkFOG9uKqRvK66M7aAktU9Xe1qizX
kieO7PtMS7ctlealVjxPAx3nI/RIrFrPy34gcoOik6qbTTbA+utiOMB+w6MVYGGawV2unnlJq0Z1
dgFoTYstarBjpiQNtUuzVEcTu0klO5ajF4fzYKMzpSqGbUeK05vFiSq/HRnV+8Uni5Erp/ek+t4L
yoJql282gz1ohJ+QQ3duGmeHovhsJIrmtu2KGsUV1ZPqTifQecbkFAR7AcO92NTOy7J/86ihd5r8
Z+xdhnGqoT4Wy51OZT1c5dqFm7ckXByV9hzq6MWg4150zSWj9L7K7D21yZ8VYZ0JsLhx+p6vOWr9
ObKfhanfF9F0SplrMw29RUX+rGn6nRcbW7vLbiYHWkuyqG2MDVfRj8VojD2hUdaZFV9YDXKsoCO+
WUcWh//ZOPttwSu94y+P1qygNt0T3rAg6XD1CMd4I/b7ONX8lQ4c+Ao+DNb8mQrx1YL1hZP+G/rO
g6HlyZqAJ00lszEyBEEDWC13WRQFplRScl0/Je2wBW+8AZap8q3luOjdixPywZrM8ELhCeY1RKJ8
Zet33Sd2DQyYy0aukmok8A010c2HMpOBxeHCHQa2SOHWYGiI9YpocMaDApmdjadMZy7i0kpA4Djc
2Kwx+KPyfwmH4WSMDAWtUp3VOONvHGeoD5MJ+hXaKePbP9mejX7k6eINPps27nBeK9tDbziBWOxT
13B/n0sgvSKax/OYxeT5l5GgZl8u58ToN61OYJ49zNZlmd3y2CYyyQQjt2AABiDXIIpnH5LIBtTS
jReKTfWLa9UOskw+5FkqYjYC2RAsuR9dOida9p2TW1x+24hmCI+aXdsiS29cXbR0UELjYaLKM6hL
BhRcXcDk44AP6E6vaBky0wNL0BLd9xjveifhNZolXxLtLI4f60d3C5IjS3bUSirrq/wtL92TLeEf
o4YMjVd/tjEfOpcLZW+mj37KZ3SO6w8vLj7KtHleuGqtI0knpKt90iPH/2xoXswwg9ntXcoS8ovG
40eL/uaq2pcqfGXOX/AuK4I3TK7FHe1WKJMlVemJeFT97E5vuHCbCIwRKKouIq+hEyuF/VvOKdXQ
NJIsu6lq7gbLfJ2j/pDYI3aRHP1DbhuvaPSrdefgH/DgBVgvXdTqoU81vvnAfRvXMBDxm/aa2oS3
dG4vca4eBA1Tk3hYNknqvdtD9yNGulTM+cakJ+GNarz0Xp0HRSYcDhgmuY7U5oHUzfm645LDJUQp
ttSkLGzcjRGBJrf6+D7Z4sMPy2nFJM7isLTGjEE1lBNeeYLGDy3nhaXVHkrWJrqo1CS95P3JQY7R
YbUeacsrevoiJmPmB6eLK1WsVTA1yW8+04fG425szf2gc+HqypMvf4Yiv2kGciSd73dNxZbnT6c+
n9Spo1/TvqPqt40doM6EBk3cxR5PuzQpDnEXO7gqAR5gfA51YzyZeKjQW9ylHHuUkDD3Uu7/H0y/
HgfeTKU+vUk/f8uaHjdY3j/THjMxuvNegcW2ZdXRRFjXL0yAymCsf0sU+7tYj2m0oH4CC1B24WEa
H7wIqtlQhh1LcHbLlYQsNsjYOs7BhrhYW250jVqCSZXBrx9Nxb3va7dIL/KddD2aYFONhNUIdYt2
+dZ54rWyCqAcUBvRwpm5+nYp07eyiJ5RTj67kQqoDNlbzjd02/Tg38Bs7THLpkOpEbYRludshlDy
d5q1mP9TDEWPTtayn3UdnvNMnIO8ZiynoVDDshfzouIaxSj+gZjnGkl52G7Msf0yiXVEFCykvXUn
EfvOZUUJ0o+W9e9UIxQ2nZMq0p4tbWAJXE58uvp5uMmkuy+pvQKGM1dk54+dMV4xLXO99ewxMJBm
l2RW9eVzElC1Tntvla4LDNffkyheW7NOd5PL4bIv+xcpMfKwsklD8RvzYOdAc4xg34fu2yv7uyQf
Wz4PNdfu+FJo834cYoTGkT8hmSMwpBN58YqR2NvI4KPl1jsWB8huVEwgpG5P3a+xa4b3uVULBe6c
m4aF77424iv1UPQTl7R6uL1z1CiyQaVmQWDm+S50aK3xsmedtXakdQnHyjJleWOJgzmTQWHkomUJ
cSrCV67/ZJqUq8jevSEJf27t+cVLk98CGlSWpPA0nCpB3b73CxtlmMQHwtDEn7RrhtBZx5UQjxrQ
smkQEZCUCJtnFhCfVckVmrYGZz322g8w9Cqquh8sN9sp95/NpPwYu2nrUfUAQv8U/vNXPThnzdKv
Q6+9Ii29dO27O/IEdz/zKtrog/vRxD4Olmkz80+NUk0EVpZeil5c0Hbma6uir33GnqxRNQIYwTFM
dO9kKTajDrVlUYpYiPDCkIw/Pq9SOTKoCs1dOuSPNX00nmt+zqkf71NHf5N10wcVoQmJ2JsU2KlS
vVxm8h51bJ8wee6QyRebyOQ7YelKczqV77Zm46RPnW/U2FaAQPvey/lOJY29XIijt1vI1++K0MZq
WaLPaE5GyHNqKqRFDwoRad7ZI8NkGLNHE0N9RJwgSkQb0IG2DbP4UtaEmdil2Z7xFRpYpN0uuydb
/oKS22NiDTqZxQsdgvF7aqYPNnQmJSVb4Eqwa3C9UCb3DmiIzAjgNmT+zDk8dAb3Km1m/1K+jOkg
Vw73xFx4mwkxWZz7azyZ67k1TkPa7mNN2xmRtasKnoyyevXy7AT6Fix+fUV5v51t8sFd+R46zefi
yK1pjgdvbB5nFxk8nN0Qa69Wb32IBJJ4UW24mfU4LvU6zTQsASm0Smj4O80PX1ijUGqU8GBt/ZOT
G7vanN79wdjJ3qe3SZ46X2yQJ71ESbguF16oqc4IiwIUSSzWn7xTOUVXk63z0BEcFr+llb1FZOyE
AQKRWPLcN5wa/dE/jDj7wR5YXYVVV2/cghA/j/uq4ECLf5HTaLIr4hoguYai9rXmq6Ialbo2/isb
qULB+dmP9AuCBR5QU3gwjPq4uMMLZSKXTOqUcNLvKsPCXDG3uwg2nMXMP3FJP2vDXeeZhj+TawKN
tIEwi02VFdfcESfwlG1l6Wt1DjdMm2VrTQfTePjvP9rxbZs4OrzZ/3uw89T/j3/7/an+/V9//6+x
sP/6Ff5rtONQ7kH9hwGtZgrF1v3HaMf6FwsszvaZqvDf+yqv9b80XILxje1j3DJ4fRqwcf8ZCiMv
xn/m6DY2BouhzP9XAYjp+P+nhkt4JpEwi2wabST+/zbbiVq59FGO5JjbBCPgXt9pWsOLVh7n7K/K
KPZh5jvG+pYkkL5x5fJpQbT0LFuJMuPJQkZ56xeCGCZopsyKfRbbBwetvxV2j3YUnWqksXkcfcix
3lhmyYGtfpz08FiThV2TDbpwJdz57fzrEF5gm7Vyc0p0aKmcxv5qtN2dlccnskw1pEJEdxhNE55O
X0FSbqQqkveZi5bN1Rmib/T2e4sidJxQ594ULPoacFGZdRs0e3zUx7he00x57T04aTne1RXlvmIw
Ph1LP+hWzoDK0hiLcrKxcWhlk7H2MxisGXoqjSiP1t2BoqTszLdrhxGZ5HGym5O3CREnSYB85zBl
j+aM3wzJhqrLtyWO94jZizCbY68qt2vvdTKriWmDH64Z9ZCYobmkqlu5a5BQNkmytu3oEFrsyBFE
HhLDjJQvYFN3+TfqBQqwxM3lb2LQ2o+IN2YXg2ENJInHPHsuLJIDTfflcMmJcoK89vzIlHfvASWQ
YNkkDuVpiXROBsuTkT3MOPGOLec/FFEwbbSg8ixt6hSrhnmd4mk/evq3H5nXqkQhloxqiv3mEEKl
yxStlnhzFvklDa1GKUV6y9TNE4rQZ0PMGwADtlK1up1RqFa09dYjSUVHMMfEceFhXwEZsg/2TfT5
09b39S0KIjb73qGpQkbgyQMP+yNemQM+yS+bHVcOEyfGns8dxia6me/pXnpmUUvXN8Q2fuEFwD1x
TEVi3bQ6O7tT1a6dTrvxHXtvemejLbAYxo0Lix5IFl4am1GCWkTWCngZ1rRTkr/L/LMV4nUU4lvj
+mD0zsn1wKBRBzHmWWf6p0QHprn6e0ZvRk6JrhFlRG1ZsGYo4+du7YWgFPyGUUJvGCKu6FwJHG0m
oVG/MWxj+/Vn8yst4/RUsFteZPTCAIeqE++jncRdp3s3/gb3VK29RC+sPebK+Zrd6LO3tcDWi7U2
kV3hVgxVsxl6GnIN40W2FNLK6C6vCWd57UNHFr2byQWxC33OfH5ifqUFoSBaN7jdWle3x4zqDsTA
+3hhiKdLdAmhSQlcgeW4dQdWZLxRiRZdUj1+MppiJ6gW1ezsbU7zy1CG14Ezo8nFZTHDG0elfe6G
16WCadJHamDqxxiZTIRdzcNdwWklPoSTOOR0FVS+dp9n020Z0gPBUkYTsRvwq72W9bh33engMQh0
c49IkvfESfPQ031oa/q9O08snvKbmSKa12ux0ZiJAkL8CjG3K0wogbaEe51rH1lq/5qlRCwn7RoX
3auLwg8cYJXJ5pEK1XXqw9jnJWINjckhn/+8iH8HtziQbGL1/+xUydngUhM28m8SEFuzcfTt6Q52
71J39lOeJEHYDUfdaN6mOmTICVZGxhFSaDG532AXNzZVhTJ4btCWT8zF2/6Sk2Jc2ROL6rje94X1
Y+cWpUWIY7h9fQ4p2x8vrU9hiF1bcDtGSf7m4HnR+uJZ9znZUtSxklFylNpb6hNQWMxlQ8D0zEcU
xbWH8aA2Tp5ZXOZFoL/wOKnm6GUYeQ3JzJWjwPH87eMJoHgZXK4tT82Ck3UUS7my0O2lMjlVWbZl
nLxyRHdzSpUesb4QKL4Ry8ArH214up2GGGNQhA96xfVu2xkIhYHJyo65aap9cKe/j3m4Ul8Os4mB
lbyjWQtGO0n1Kn2QyMbaU8pC42HCgTy8a8kKS6KQAAc7DW9DVVWfvlZvQkxPJjCRcHj0hrmr7Il3
JqV1Yyg/4Py+55ZYjRG+ZlP3Mk4sEbqzIZjg6NVen4tjQxlPZTibVOdUy65bY1Cz+GxKqxLpWj4H
heVcJYdEGuMfx84/hvHM6CI3GILy00bhZ4Yc9JuJi5FhbuvKvjYJrIebpZ/8SI5dLXQ6VONPGqXe
2iFmnA+CEWv6zkARsImk/1SiAJwmeQzFq0lAdd3Uxj0fk09dTw+taR4xiqEz4G2S6HLdRVREZTm0
L7g1JNf7wJXAT9rjMNMVTdU8SOB4kon97hrDKrP7axzbO7dP7po+voOf3lagbYAHF7f1HwhFUWWP
mYH4KC/j0QUYwGFGIUNnNMfMo1EqXpo/qWsHkbftJumjtTYAladF/kT5esoEjeJRpmFz8e4RDdWj
8Lz4w5dOMjZSiDEBKr+g0BXZnTDEtC76BgFm/2Ck2zJPt0l4tJbvCX+xmfU71BvPZE3+isL/lEwD
AXriy2T7fHfK5TlsvRf6irKNZO25LQf9NVqyD9dkekkFir5ueAv63I2ManpsaNGqWpvNLR+yxGh3
qceQtCqHZ98jN6wBI7UGK2Jd2wrTf5JNczAnC4NX2J+HJd93mCOLnmtqAZeKdm/FK2XXCPawlFos
zS5BcUyFktBZvdIkwKiIUW9i6VywqgfNj7dp1n51VbybBd8yFtC7zNV3WXtXp8axw47jtQOh3AjI
hA29YIMRUkShsfodzP4WW/mXDNMNU629CveNACX09ezK2lpZ7XSWcrgIgisOAUYV9qrRTTJRgOPq
Phf2QF3HFJvhEVgoRFjR7p0h2Wk6g2eRBxNJ1cj5rZz41s9Uh1S0EPTpX7r010oPvaCJi50Uw9oI
7XPBK6HiuWawXC7a7tA2xdqriRT2/dPo29sIlrfgcWRl+nlp5wfVdZintJd7an2Er7iQy4m5/2dj
z4fRG9YJD1lZu3xP0se4rAFK41PvUfFCyoMWnyp/ZDESOPb8ZYzE+rwl+yK/wK8rAjjFqy2rq+qI
klygZDTuE1sECRClBcdievmRH/LKmPxHTs9HwIC/kDVZmwBtNC77FgeTx2owl2o7+e5rleQfRd/h
/LItZIJ8oy1YriENYbhtjrB2VPy6egzUSkFNG2dPGse4le2W5yTUNwsBtNTLAOrN+8SVb6PJuA7o
3wtptiZGISLqwL3qOXOcjbCi+9rINy13rVU286EwPtqeoZu78C3x632xeCiNGjC50iBU3Az+pk2W
v2qAp+91ytZMaD6jeM/z8EGrK3Z63sbgheHU/dqX5r7v/Pu5wGctbbGiE4Z28/boKb3QWD8aEoFO
ljwuCVqTZPgYB/tJS7nZSbRULsVdDbP7Ra+eCi3kxGQe5jbewEUd6pwLuRPP24QF2bzoaBaAKUOW
acxq+iCs2q2baQeT/4XoaY8IZwL2UCBt2JHIbijxm6P3KWnf9AiKAZLhIcynbh+bzc9sZY+MrFiu
jAfWd2qD+ZQRJnbq4suu62ASlPRxz6VL1J22+PLRIzEfrhwEuVMw1SjNw6j+dUR9npI53c54H1e8
cC9W1D7HWbtFcQ41PQYVznSM3cgogyi0gSsYCydx+OnETNsZn+z9iFd+TmE8UYRPI6m+K/SaKW00
vJWoiTOQxzR3Xk5eI44adsBWzkq0CeKxCc+z7axsUtuJ5NAkNIKFEziesVB8aoqbkP2PmecvY15t
+zZF/BoRWHEbG0ZsImWn3eLUeM/w28x+f5/RO9z1w6Z0/aP6zeNrecoVuIWF+cmB5EpQy3uQXURG
fgZIr4VSaGmIowYBlljdKYMIk0V5VgP9ClJs4IKv5W1+QM3zxrLtKyrdu8w3zxOMWU7cuoU5M02Q
URcKzYNGm6DSROu9s9LemtBqA9SaDr3Gpj1ZCZaHeubvMLJecwW6hS5p4XR5WyDgOlycGLjwehYl
5Nt8R8/ll6eguUYOVFvB0VkKqKNxDn2G9ylr+VBC3Jn8xVYKwSvr4k5WhE3+ofMcOD1bAXsEe2jt
zpqW8XNz9ZJpX8TcOxXlx96K7fyhgv4jqgeipCatE9FzyEuaK4gipc0XDDuJcHEPL42gz/0xIQv5
WR1HtSSRCyPMPL7ijNu1ikkcR/rlEvKgwnyJ+rgO8gUoGoyRip98rSuykRK8nxTUMQV5dEEf4TE+
YXWCFCTSL4ZfA0Qy1S2sBKBJ0QRZhukDxAzoQDK+mwAs2WAeRk0D+as3nAhhEEAxp1EwE+NgIDP7
5vPiZDHQPhmK37QBOSVAZzQ5jx4h/BDQc6TEiQSQ3LIKPPegoEYhPgRsHcdJzPrDPdPvk1TsqK0o
0rlHCNUSYAUvLTyToqR8/JpVjRYwqgOUmre0djSFqNa0gB9NwFUrgzCaFcuqmTxOgFtzy1jDw/KA
tMjBqSc510ZgWGvg8juDx9KtkmwyoQbUoLM9MXeC/SSlxzAQtMt7trcZrHbhDgzp2gDgxrzFjUhb
C8BcG9zaAdQtQ80NTJ6xAwhvDsobF82u9LtXAE2wWvD+Hg+Y7FXvJehC4yH0ZVBVZOlTa4A70/yG
CmoJ2iFUL719Tl3fftYYLUinvAljCCS1PN00E9NvKLgNjauZDadRnx5sbvCswXGRQH05IoFaHejM
xPVGGQSHrRT3HuKmGtzUGU+WTDi9z86fMVHtq08r5v0qYfKezCPBrJEvr/XECI6UMqVJqRn4ruS9
rC8qu7GulujglS53cujSPNEvJeU8dJA9EHTaOVFPpQP6CmAYq7IeFsJuQHXkFriQZ9lPNk0bCtae
1S9QZcOrNukG3+bwqWR135GQEn3z1BHqtri7a21xSWc2OZMHp+HqT4vJ1DShICSMz2Pqv4yzT/sU
/6r57PqxM69pbuVQi4jMogiNS3yyhlZnQ+waq7atnyaDr1kISSGKxljJobghDDx6DmBy2R/IxL84
1ADYvfhItIprQg00rfYrkrHDPKG3iF60qT6icrgDF+KXysW9U8b7yeufhOu8aox6i34wVvmSw9dV
xI5i3BCg9XnV2PQ7Vbzq4dSETRJj4XS7zyMGDyZ+56xwvyXz5rLkvc8ulrZv55hPESesovy0+Lby
Li52lQuZRMKqb/WfSLN2EyYsCg/3lVpSVv7SBZbGx5gVxa6SyZ5T+0oKlf3pf9F4cvKgMLJLWU5p
zQszuKMZu+DmE542anERdtQp89ahHjY+TxMxyWE1sKWXtXdvltgODVECU5PR4bTZXSY2vX0/3hHB
o4VQeW5ng0+r5CWSjtwJ6Iv3p+qd9g/aMZf+NPXMAqxPM+1rhiLjq4uDHFvAR+E6D1EUk1CZ8OE6
Rn/fzd2d1H0qYHL50CqHtKY9j5w7wsjhTNFyDlfwlQh5o9pYv8uC2KrgoAjiqfUUz6dMl2nJaL34
l7DRhM9dPPRWCWbkBrURrnqdh/Kc/KSL+VnpwzO5uA0fqcCM5RZPDOrjmWo8s+vY7DUNi5iFhSDz
nsbkcJJtF3pInTim0SoajotlwcFUH7VpHGbNZKXBV06a7Z1pmi9eKFTBGw+xeefLr8y1GJ9EAe+i
3eT/gYMHOSymxVAxxY4M+hV49AiaHk/9VIczcubfWPNingHitwuLMihk9+LDk4YFCosqdQ4iXnZ5
GrGLLe0dWo4HL5t2mouFUNOtD6uqOfHTHRvysZhdHasdf45ysI52+0vr7c6ZmvNoOzvXyL9jcJ8O
7EeVdc46uZkaHghRMQOBgYOZeSsAhriILOBDebSA3QIUicrfdgBGqSKNpGafG8+8JgpBIsqzchSV
FIInkVTcjopXkoBLFgBT6huPXtSaCFBCtEmlwz6aUyrllVhPiPGDQY2We2nAonzwqAhMqursjQ82
pYFP6YqjcgGq6n/IqtHetgWSwPgIV4IC0Ns56vnS6IFuiVMUFzDZaKbVatXYLNNNZUmqaJeCdDkY
jAcQrxnUy+ET5YF+VX529UDBlji9cs76HEHEtD7ZZiwlcZyzTsz2DSgZy8wgAy1bBEG5GdhMXRR1
RZ+pz2YCjjZJDHzgaZj9dzO4WqG4tQWAreQ5WQK01YlxqBThZg+AKzgLfHs+aqyqOUc8VCkZFtA4
Lze3sWLlKkXNJXl68xRH5wDU8RTvsfBMbO0VbYdXab0U3ItzQDzJdsgd7WXlWVZQKFaPzqUNAzjo
PaJwDNZKJmHTbyHNzxDQL+/9iwP4Z7NzMgEB65nWoWJkhJziSJu51hbI8yvgQYEjDHxDbCf0mhl4
oeczjhgBDuNIOp92z1IwVDQivR+AiZNiFLkXpuyn4BbTBRyr8qm6oqcR+JZlf/0P5yi5e+iV9+bV
ZrseFAyZ12zY6QJUQtK9I1NnDen7Tirw6lEJyLL8MVNsZaIoS6oft2YNIa/4y8azWfL1p5R3Ef7I
kRTuRA0nj40GeHOWHG5689gCddaafdUV5anRKdlp1KPqAKAzIGgEEBqFyUPKBknykzPZKM1FxW+d
ySSbJsqmTjWbJwbkm5FNVNWk10KtpvrJ43CQfpIYhVPJXxJ2WGiPYB3ZauVqvZWEMwXXw8tMbMRn
/9WLWdV0LJeczZj0mWzjT+MKTGdn3VVfk1qjlWqhNrFZU9hnrVZtk1ahtNSDoS/qDTgtQo8Z9STx
uEOswqlNOJ9dtbyLHH7XbPNk8zuy22NisKrY9Tl5eCoTA8t6zJ1PigO6Rqp4s+wUlYCWNHk2yLya
O3t09yzvux0Jiw9GR2i4/DfAzq3bFTtIsnOulddkRJwf4rmwHXM/28Zz12iHvhjPcdoxJSnD+0ol
OXNId4qICNiUoqO/eJQRPy+sowgzjoxqf+JkeHQS4ykRw27mzKYGXI5GgVNVvSUZybXe/eP4W7Es
YT3Z8/Mbwk2ZuA7Q4MAwX6TNWoZ9GiQ20nbOLWnWqX0B9rL69s8xoSoY6ZEyww0GsIjcZPS+Y8Rj
i9OSsibtZ3g/TW/y75a2MpjhmTkP43RhJCidZida/n9Voe8sek31chNPVFRI/Yd2SaWD2pg0TKEK
TQG81FjWn8zHGsirWpARJ5RIcdnmTbWhsz2YbbhJhqGisCDVsoXwq/vnRE3AyOjIoeOJCowVINxh
IPdauvbeMsnQjWAcZfUw5eYrUXDEOP6rzovR5PVD45K/z1yJzUacucKA8wl7xzznL6MTnClD0KX2
W+3hPeD0ivwmx8cjPRSz1dvk4DdClVPGCGWmGGTkhy+Mw8qY7jofL6JdIhIiR5DlRKuxV3M3fAwL
LCVLyB6I52jGTjkPHSImUbhPhuhex3/mcIZelD1IJ1AyU0XDy4uL0SSKZOd2GFdSqmGdHvtSQik1
9oYN23eYzpHbCE/vlU6eWFbtBn3ffAJoxZzbkoqLDeAt0jF29qPhZQi5t1RSnHrsjivHsiZGifBI
YjqFhXUqfItRSmxrKw4M5MazARHQEl7pVd7VLUdEDGQruyluCJHpHvVdPj19cXIM+0i96LnBnSr8
OMhql2MfG3bTxB80hEc3bv7GqXyponw3lAw1XMBBynoIwBERmZt0w3wdy1oVpDB3nqOfu+K7j4Cb
qCkmW7ztBvNCMH7DePxCReGHWT6nTc04iKTdYgzb2gWCjghgxPww0GVw/4juS3pzpiJ8qTXm8lIs
tzkqPupsHtZKz1DYFC+M0AOxnmyt2hab0ifpWHUNHa/40dAs88pwl4Ttu9BWjODsoybrR3jDH7/J
72pn8I61FHfhIg8+qbWaQHYyyHMxMq9Y5iDKxM3DRCgKe4ZhnC7aEr0ugzZ+hx0gjpE+oU0BrJiM
97l0np2SJ9Uydp96o+9adJyLzVeO/LKXeo9lysE6zCZ/FWV5IJlwnFAARti9xyO3sIL7Paksc6yY
NOvhNe6136X2z6R8KHFOwqew8o6VlpENdnyCInN+WiZ0jjlEvV903HMwCc15fxxsd6ezvYLjbW5h
h1FDFt6VS8yaS/hzK+EU/SF9hqDCQL2U68HTAc8KtqD0xATCt3ctiBWbzPjJLail7sAZbA5L7Ebi
Y2M4FLcPhL+kvy15ceitg2IhU6me7zBJ95YxrGkfRbeFCJvpMzcnZyOVWBDWfqUst4T+6QbgY1c4
uFk07kCxAanS5QF2oJ/Ur+5tBXaY3UcRflSe+eEoNb+YA8XGJDWBrGq8hpFnB2Nu7QadYb6e3Ptx
9kxV6rmNJspZ7bc4FHt9ysygySMC8+VdimkDrg3NgLfBn8sBiAao1L0tCAUn/S+ysqMNLGKl8yNN
kBSlI1l14u6ka1+hO3xnBdAo/tG6548CyKsWb7x/M7DaGgxZonum7ykJhha3tUfv7Txw+pIXoaP0
tIhERII+Xv8NtcW20bo/WXlfoz3wIFCAp9ex98SWKFCSjWURQo3znmJV89lm7aqjO7nKc1pik9/W
49WVagfac+0VhA3zd1W8HI/Zg92746rx+mNEN7PesS6mTPCUMCfTWRbYOjtMRghV3N534fKUs3yL
+AMVtD4XtD97sXmcF5vDDJxAbFpPviqKTmmM1iAyV8xON+7MfGQuo50zuOMprBnRzf6ZDzFbO6dH
6cw4aBEcggQ60F6vPswkgtQruz07iT+fqmNDFVrbNFtrOrukhp4hFlfI7Oi+Huq9p/jhWtVitxMJ
LXqyB2GftVRcfPqzPXC/QLhUavPaWzazqtm2eApLVbztD6qRxN01qpI7xupYuXsf+cSqHmk1p7s7
UyXecZveO6rWO6sEMnBRnYXUbgPN3zEgPIiYypmus6dQ1YO3ot5xP+wL/bEYuSNpUJ14jTgIqAm/
wXElU13jdI4nuMx71LPESbxbwyww4lJeqpZy5V6jtdylvVxAylFivy269prpzyMU9iZPl3wzDNZI
Z33D8YcudBYuL90gCZt7TFfHeTvSms4z/RQJatSTJN636Opad6Z7SSPL3+XnsUjVOwpxZUYZu/CT
H5N2di3hetXQ144u/30GH1/rqsrdMk3K7KFeE41N0qiZ5wy0Wqf/vedqY+jLaTGnw1zrH5wzNi59
8Z2GNKZNHwBerZXbkWTg72w61m3109jukZ1EMGSfmSqhryd1gMg2DVL1GeMjj1M0FKq4PrWWo+UQ
XKnotC/riKsJLfdsijm2s0smZH7ILCDZRsTJlrn6bUrENc3pi0IxddBSrr5WM+y7HA1o68/fyIT1
LaeeoLRP/VJvB1VMFqL+ZBBD9iEEEdVtanvc/MC7nvEmsX3uFfEHsk+tJTeY0FBRuYSXyNtOswtp
X6TrZcreezt/ikd92SwtHStamYfVmkEJMUz1ErcS9ia8mOOmfuDweN9SE9AOpbmZFxIrRbMStNE8
6hpVN23f3825/V32w42FGoMDa2R9jB0Fq93edgumukt3LWaOUW5NJMs6IO/8LlnJjhoyuZ7nueki
FvBTcawXJccbioIrFssjn07xZnA4Q+AU1VE7xm7503vTlVXahzXZDwVqtXbWn8x6edAj6rvQFJDO
rQcMMaiAVtWsE2Am4ITT4L7p7FtkGAsv/pnfofXmz+EJKedfxyCYSDejiri21tLp6vUSzuW6nizm
Nmn+Gln64xRn25oxgZximADxRCXkQ5xgl/DNIaibnJqG8d3QzN/Ztu8MtayvXefZQBBX9cXBsLXX
UboHUzYXvfZY56KIMorPcYEUpv6KcqBbLK3dgsnDEP+TvPPYsV25su2/vHZRoAuaxuts7036zA6R
5iS9CXryU+p36sdqxH2CSsBDCah2dSRAuveYzJ1kxFpzjMn2v5me0OCELGDEoxNbIL+A5ql9AB+7
6XCUaWtsR9u814Y6xXkvBCYP7IoeRx6vkWWue79/mBx+WtBp5HDhU70fFTehN9ZDmOIUyFMG/iBe
laq/Kla1nJJV4U18Y7q14zJAB+A8z9Rm6FW2y6LgD1LYP308I/ZCOWWFTNkbM0dMrJSk1e7fzDoy
bb2haSJ1anSHpv00ZEz9xsa/lwPzYD/6LoR2icsPvyB4YAbRhnxwvzE6+VrP+ndIYokq+crgE6S5
C9vh2DcWyZNooj+SByPW3ZUTcdOPmDEEIw4b3+dmGD4P6dfglhdvxMyLzmzZZhRWDRL3aK+UUs9d
3q8qm6Sz7bBvLs0gRixBC4Znh1fWk2ez+qP5PDMCxBUxmq6AwXmR/zYOvr8xp/uLKaOFFCzgbuf/
Yaa11QSX2Kqud0An5caJtb1wXpqJD8Nch2gFm4DtdfoLkHoO2uoaDcF7hyTcGtnainJiHczZvKhO
4Cq3LqxOtIacR92hLcZGPuUFDH50W3voPX/bhcYHmkoStFNw8XL5aBFpkpGhLegbYxlhtT9SQzEz
acfO49kcYXpjU1C9CuK0K/SePSUx9X3oBSvMvr84IxuNsTLvk8J4JBIk3zg3qcvP1yh4WnmbXtoH
3TaaUzqj0emaiJe21X5aAa1KDH8A5F4SIzkb2bh1BvmnrRKeNu6z5uURxhvsXFFB7sYtjJVr/WQY
saiUGnjP4Metaw6KHoz/DK0Q6cMXr3hu7y4h26S49aHm7BDzgdBwFc/sYjvo3hHOWU1kHiCY6B4c
qXfBzwczA2SEs3ubZ7WFlqK80XqmE9lAiBx6NIqlEwUpln3nELKLwvjklPOwmgx9kw4yv9WRfvXa
atzp/ZfdhS+T5xM8mt+FqW25z0gsL7DtIOOnAHvv0pio3vEFjkgiAdwGyo07oo1MJu/kkcyNUj6v
pmz0hT4QzLdDi9c1HWSyLK+RlyAsmW/1iLSc/FIduxgDXJ6TyN9czNgDSvmYdgyb07K0tc8g6taV
FkcUUGkVw+Zk3ejvGj7t1SCSIzZQBLq8YFqWc5HW4BEw/F3EIScvWUI7qt5BpJG2j10miPziPjjL
9JKWeF9n5psQAMwyXXcTW+QO4rJkGYAluUr4UFObBgxAyj4Ji0tUqlQu+6djPPV4A2OS743wvaPL
TMDJtHfiFI966G64HcCw0K7YYwWVHOJ7Sd+WnyL7spxo603hey4dzEEVlUUMdfCAkbZDVfaQFxxr
xqDc4h9Uzaiszqzz0Bj88v4imyiBSy2STnz0GWIbbHPLxr1OuUK+U3q10fHtus79HBq6jVEvkf17
DQ1OihhwzZUQCkSr9z7kRpgX4bKs1DwJk1jNVrx3qDRhZGJ4iU3IkKvZIDLKkVA6rEuctxae/i5H
BmNkGIn8+TliMNeTcYtB2No2WoVG8ox3ljOO3z91dU6/F3fIqmwx0KPdMqebO8uTXtn0VrGr9UK0
Ax5gg0VdIXnAmbYUI7/KgvuGFpF/551ebfVGRCdZ8AqYZv34vyHhzLXeIVD83yecD3H0L+LNf//X
/xFvdnhu0Vyh+zYrPof48D/izQSfKb1wLf5/0szQ7n+PN9N5ga5XB11H96eb/AP/FW/2/iaE4emu
rVvCsemq+J/4PVln/3+lFzwmHUMQDyPezJ+FTo5/RtenMPU0x2ErM83tdwNxOVnDiXD1xpL2A2vy
jymuWCGNG6N2tz7bSa5D2KJLAoTg+s+IHNYibthAKvm6274FBSMxC5RAUpYqMsLJzj3SuLtZzXtK
T40NiDthRYGym6yPThYHv/+a/HxjBNpXXeiSDr7+wvY3JHAN0JNpPqdS70u3UwINtwQahPSJeJh5
mA21G3NCg1ay9RiEoyqZvrb2eSw4n3DGKwlVje/C9o9unhTL0GXvxBchhArq1txoFqIp9zkrdrO3
KkBUc6cT8CubVVY3uzwe38xh2AXJprJXVkvQAkCNQGdgv8UaeqbyjFODFyKOXZF/0G3wHSKydJh+
ETt9ZR/0WVX6oWj9B50MB2WfrXg0EOJwmfeIj3QNdZynun+1szONWVO4ncp9kcQnw3uuq+egvOi4
9CCd9zFHzCYawBYo2AUw1gtMbxP9WljWLPFtFN8660CJNFWcpko/i8DGe2aszSy+haYJyvJWQVTl
7YPHoMbk3Til47oh/u1619jjyU+6aUqMVRBcBtIMJmVYvd4uhU/JLnyPnfxUwHlC+9bgoEhW5Q5O
rbhdxaXNjnpflMTBCzgR0oVaZ24RCzFX4i+qHHjTjn17FT2HyWV2fmofAzg+O11eRLZJXong8NI6
aHaOCXUlU23jOl+AN2Zylk674/upJht+fB6tS1Z/G4a15L23nQuxTsFBwQDN8GKPJ+wP16nZmyQu
DCWfq548O9pq8R/DfLLz7p6TSExQzdivfQpy3Rz94gnrI5O4dR1+ekw96VcJs0eL1bnt/CXyhifx
mHIKFrVLij83Ahudxs+CwRHSYBtAbRlO2JY0G+0Yh7KhEjovTqx0ToVB3zWJNKjYp6oYvu3eZ6D7
XqtjvmcjbaKlwp8fbVqt9FR/FNZ81GktNs1tmpjHQe/PvGw50JaLusfg0qu7spxOsSSSyGkX1SbG
dLbWUWgtU1ZwyRYNUG2+EHdle8NRbjxUw41p1WwSJiKyT8EM1zgzrY+9M2yyyI/2UVee6Cw0eU1h
K2o2Iqipu+LWZNwCvriRy0uQF03o9I8NA1+iHwnSQSmmremr/j7ffAtHlpJT/j7xMgaA4D473TO9
O03aBPWs80+W8MPt7C8BIzfVoD94ucGE7T6n6Zs1TlSmCq5/s/HbpL9TS6MEHx6eLP15Sl4wri4z
e9kMV+TYpA4ot+5fU/6AvM/WiFq/0Kgx7qI5UeMI01bpMsGYzjpP3aDN5yYAu/QRBVWfhDCN5rEe
xaIbZs6B36KFsUiSr1wPD31TUmN7rqnA7cr8ZtfH0dPPM8vfrLVWtZlug44bWvqeBfxh3MVAGHFG
HuxHP1bDaDV6rOVACmNeaMSX+aEWn5qFKYdJZRYd+m5VuyfH3DsIu7gaLtBor4Te35qkYnHonQg8
LT0LzyqoYBH9UEKwsY3sFZvpI/jG3gS4YBm2KmaaSenew1bPekbe55I7RkU+hBbgwRrODtCiNoqz
T79nnPmoWMdFUr/5867hNBe0zLHymqXMS1vyEQA4LYtDCOk6d9ZjByC/GHks5Qz7Jqen80g/xcJd
M6f5jUKBizV5ZgPmsCf/temzCFXFUDyVP2Hmnkbog9kUl9ji01rlvX8kv3WTKf8rUUMznLaR+d1O
kmdBeYjY9OhtS/SYGUHYM1OgYdTot1y490b4MjIb86bkPdKCVycz7rPFV6Acl5qwfivpfVp8xKQg
Es8Zl+8duouQalpAsoBhW059YlvhETgxXRZkrjV+HVgQ7VTGrMyjNfgeuVTOyKbNxzMXsKFzqhcb
Yxgfyzo8KKWEZl/tXBxGrgZ6rKyZRk6AxBCvU8XBm5Xw49QxBKqYe5vd1Y9KIp3po6SGOytJPxL/
bU1j5XXz2+RpWIOs/tgH+9H1uTX09TM16/DG4bnsokOe3wRxRKbWRfE+V2sJSmImbCGf0/SWDvFO
BmSwLdzxzGfb7zYgX2qUACTlouXG12dnq7uMVfTF1O8SubzuEuT6lEjRqBryNg9zsYm6mfE5IcZl
WhIayjzyK8lEJ0PSxIxYuTT1QXlyY/PJNX0SwlVx5G/MCdidTvT/IrbrqQ8do1duROt2kEirYX6I
arjmke9ZdWRRwsQ44mWY8CXRmlnQM8WFLXOyQ9RBhkxiF9REzaw5OfcaYIsbXgiySCoE5XM11m/W
5N2Csr9HdnfUg5mrdTAopuGPn0TMe6r5uY6NX6oYHH7R6OYEI7ZJG9Z6pnbDV7AOd6MP9s5dwxXe
ywa6tmPrjvxn4akaBdc2P2uPvUlfeQvDzg4uUz+GTIw47PJsNjwWdXs6jr7NKqLr96S+jpOR/kkl
gIJjYvBE54k44jHIpvJE1Y5asIcMaSTbYsZSHKuzHsaztliqhxpbuQbSa0wTb4VehXGGhhm2Gv2H
0i+Hldthn6JGyeGr76M18Bmujk3/wezu0au8eFkF7OQywTejsDW6/iJisZMwu0VDEouhRiI3jnSY
VZmcXQLvrPOTVWuU4JHH2zt6/Jb3BJWqcuah41LAIEu1Xij8t96Y2IvhIGeU9xi39g7Pxi2ti49w
6F5hEFinsnQqi9+ohpRKKVQa4pliPwZwAlOFT1DTYdleZdwafNcgSWMfyf9tm4KVOCHbTYeEQGTE
fGW+mUHuFzJG4I0tmCnVXz/t7XVEueYELuPExtinbflaR5a1dBLtThEEROnMxoJRxDXJh2vU08Hq
dRKyhnycG/H+5EIckZK0zOyJG91qKlzSfuar5BXhxA0vX0/5KxeNsuf1Oh+AXI+/4sD69oz46Ata
ToF5a6ZsIV1UJLrIUznD9FPFjIvmXrvbFKHzqWiVgnjYG6XNZ5lpJ7nerh4WTpPeDN7r7hxQ/hnp
F9osgCV6qGdmeHLpj9jsKt39osf44nYt2t0Qx7dpPBmC9vXOZjWVzslPZzO5FOzPFr3gp0lQrDoJ
HTcvPzbzFLJPF+VnA+tOIbLVq9e82rE15Cvy4bFogl/p8s7uutferJRzLzvCxqsoMswMnYaeOI1e
vjJqMApaLK2VCLmbtzHSYZnxg8hs7MxH8qlKpnuB2Rqde7M0LSIUPkY0ZqM21rcJvsGYyoXphXy8
5mA1ISJMjGad1fpvjH26D8c7zhVOGzL+qlMsaAQirx1g/S4hXb9W42qyo4+FSfIskRzlRe1tcIdk
S2+XZEwqQah7uwb0GT/LNq3OujE7K03VlgQjmecMLJix5zZkGWyRxhvlcMUvThizL07Uk9FSNySH
IGH44ybmabBp4ahtCZEAZV8MEX3oHdr8mgrMOP3uZLOai/hkebSHWPaHkYfNgSTeCx6ufJU13jqC
zKTJq9QZRmSdTt+SsPHxBDd3FBSzxzu/LO5tnP3pjde5yl8tjnzLyNbPuQltFiQtzph+ESbDd19X
7548wU1uskwcLR5IDIUOk6m4wp7T5ew04UpEzHgnbeT2rrHwmB3Osv04rdrBei05GaZfXNpq6qjm
a0WGdh6d18Fyb9ivJQIKd4HBpz1MFRMZoVvJKhutX91n652lLIXSsHszAFyegmrg744J2Amd50En
wRdn2Q4Yl8BdlR6hSPYzk/qYfYQIum3reYemxICoxdpnU3ly1fTx1vPyTycLlm2grHgt4neLhZ/a
4eQU2/CJSVdYO26eblpL5HogT6E4xsm4ngqWVXaLiGsMVmNrnHKP6gAST4xrN7XbXsoeSIG3x9bo
6XPD+rJlnY7ianzVas5faZTu3JxSYDs1NmXOS1tvtXfu0htDHzezzftZq7BEz2NzaN1YsrtBq5QP
kbvmfnKPre6Edx91SL2OzJa9CZEGCuOccx5E73ZlfbliPAxEhGubaCO7cf70W2d2F7km+os1MO9F
13wbfDrZRhdhAF3oGPXTpRiMzyE0VzY8HnfgcltSKcQHrj2PsXYfwp77bxVvdd4Ciz7T1pQPrbW8
IVYrOJAQl/axi8Jv0M7CpQ32S48qysMlSQ2HHLtsuuNUOy9WUnzSEbAfM3nruH/EHnRBTKnZzB9T
dg9lFB49dNKpO770qSr+rdfI1NDLcrLqZfyENGFZlySwhX4l4kU2gMBN1p1LCYjY9+8eoXgW1GzQ
h6DBmRQ+cvjZt1zXJgbNXm7vqpwQZp+SmU5vwxzd7MZ65mLeM7Dr3mI/YJ4vPpssPdCnYS9n0mYR
7dqh3X6GU1GsWEARi6rwW4Zzz+o81ZbCeHS/sWx5HbOuzFDLVY0VSFcxIi2nI0Yhfv76ZaWzGZVE
BtraJmUZHQr8JSLIPsnxrRpdEBRi0R4Of8w2QgZWbyDYWPgnnD8KJs44GdIS3sVuc+oWON/mrr6P
MGfRI3Uj1bqp6K+vvMTgIwVia81op4XPLRIF7WKG3koL7+xynDPsNwnbxdyE+k5gL6omHkNYNxw5
SCgVEKbr2t6oqXdUqFjLBU2wDq5hyISCyQaoMqOmwKKDM7Na7Q5qcA3jamnBocGjnDy4NEMSQIdT
Y2FHNaP9nsjxGCmQLS/kKZqqQwvhlnugJAp5Y/V3qGHgElg4vos6hDhoOpRcWsR7F2quhp6zFEbn
O68jVF3CxzuCsoPrhl+Du/MZvYaixSxfaltLCGaLFYxeE5co9ZPPmEMH+Un7Niieb5ADy4KeaQlK
i6Lf6Ar8C1rsNKCAWQQSCP9RgAg6BYo9kEE5KV8bEKFFLD0lc1VO9roi1ZdGqtAD6BD4sIjPqj0p
AUnUSu91AlHUK+N7IBZGrIFPbXXyQRnZnYH9ADf6QI4BsCOThk+XWIXg6FFgzJAjWTjdO8F7Xi1y
xCXQ5AQ8ybD81SSohryBpB8/Yuo7HHIeS8EuMyP6zMEwTa6YXmdvCO3RBIILqY1YD9KZRiwhXLe2
c0pAOhPQTh+E2AH1HGZJ9UO60ZBvmEyKXDVrqCc+YCw2j0zhlxEVAqRnvpHA7HpwUh755Eb40rXy
fVK8qe6k1x4A1U6hlP2YjjuQlRFE1dI0kmPaWz+EB68n4GEAsyZ5yjKvOgdF+Za7HPE1sFd9KI7E
nPgATuknu/Lz4E5kOkBlRxMjOehsrhhanuRXesKXra9OhFC2reJtnQnNjpw5Hlm9y0aQmgUU3Pzq
QX/I2WMYo8OGHYC3Z+AA+DaU4g3l1a/JMgol2WMP/zt2wU+nePgKCCMb1zRWsFiBGEZo9tDxRy/G
et06FcipdssUYVxqN51RCVOrYIfKfjs5nCzc+Y+bmfPCgFK2FK48sHcrkn6PRfIS9YDEcM0lfx4P
zhlUde3BPZfwz2Ztvxbw0BNLBOKdNOUEJiF7Dtd7cLq930HalGayC6Grdbd4CKCtp276rVzv1kJh
j9DYZpg89QzzeijttkiuoWB7BL09TsU2heZmMn8tPP2jcTswbxthDOoAXoiUIlL9DqnOVoUXk8Io
+NrA8CpuPKpApxRJPtfpc6vYci/T15pb3+kLY4gUnoBwWCsbL+Y8sQyOqfBgCKcCLxwjOuD1gRcE
X/Iv3dmnnf9iONOuBXZvgN59R3z0vH4ouHvJoT3ZHzxaQPJV+wvRBndZvRkR3xRQeiMgdAta34JP
+aD22gDAF5CiBcEXbXzMQfI9evPmZnqfQPUz/ZMadX5QglXP4YCT1zEcIeZT+zvLxTWZ680I918l
JIwMLV+5zbSbQXh6Maxbg+LaDmdAOL9LaVNZELw7yijgUt0SyvQspuopwTkgh3BThdHWxmdcR93d
qNxn4r4XSi6QFWAtEEXxaPEn1urgs2euoGE3sKzwzg1hOWA9GLEfRAgEMovgBlaEuGeYiSUhs+et
TnzCV/qELi83Gj6FtGGPEivFwkhwX5f1M4N2nHlU5Wj4zhiImHgZnLdohpnthm2Jt8GbWyrm5ZIw
8Y3g1rdtdLsZLxLdOocA70OOg3vkc5+Pvy5j08XATUOkOIUC6zgp6Mnk7NtwNxkqnbxN/4Cm+mhw
6cpl85UH3D5g1HvuV61SUpC74PRUf/QoLjycFTXVwa0Vf5dQvImSWmDi22tKc0GihHx3TKuCwesU
EQbk+t5VagypJBkjw/glZcSvHf4MF48GdY7bxJQbjBibVjIl1ob0lmkZ2Z2MKCwqjmx4I0+0LWCq
6dHaBhg7gpxnLd0cR9xNJHWQemTYPUKQLKF0H94QXQwlAOELt3cxghgV2/oJR0iHKwTS9WYqeQgR
Xe7mNIisY8wiVaIcDHPPfA14xSXu7/hfFBvdyN/y75qcNIs1Wd1195e0BHuJN6IxSWbtYOI1oZnh
VuM5YU++hZhBb2HTTtn9oY58O+BFKf8SpGBKacriYU5yhEjlOsek4lMsLTCr2BhWfEb9HtZXS6Q7
AwNLpClE17SeggE5S6c0LW5K2gtvi5dE+nqGs+r9gee8tW7135rkRoDvpcP7ElPsS4US3QIzsYd8
Yr+hEgmxWa/Ze9LR7P/hTPyHeOBOJ8IQTFAMPi2uJeEGdzS+LUmaGFxslZNpwV69aIlDlJipDeIR
fmEQZVSJicnjET2qFAXQzUNMrIIzJdvm9tHrsoMgdiFZb2SWfvcSKHpiGWHiQ3HZh5i4hlMZ55r4
hqlyHGY2PEUemVe2e0SWtmTGnjKCHx0BkChNPwWBELLkMP7ltVNBEQIjg5bu6XzaSIIkpkqUUFlz
igr9DydcfsKzVUD0hFqleZUSRkm8kFOsyD4znpG8Z4g9uQj6ypzqZYYl4CW3tsHNV4bdrstQDMQk
QTALWyI7eKPcO5qx7friaDQ2apKUBheDnK6OXc4VNSvMol+T7rjbkDtKJ+txb5KFc0fzhZ5jjj4R
L9Orhmu2zL8IBb/KXGNX470ScaT0zYB89Shb65p7GmQqeTAoJIrd7ry28wBTAWXUjXctzeYxiSjW
4V5eWzDhSbfVSPnKcLpVfGgZFzQI2VgSFYGJf4atbTyzx9dZhxMAYQF2jsIRL4l/iD1srQSySOI3
JOjpMrEhS+kup8j0VAA2uoO1TdLuWjDqML38Pfd5EDvlrhbUqvMTbvf5tuG/kSbukUeuVBSAoc/X
VIhtEYjTwFg7cId1btAKwfa98XnzDL5J6Cx85sTyZEYR5Tx0eBZPnSDOUrmU2TfRKXRnpEDNmwUX
Ru3TKYswN1OIDdy4iMZpTQPJblA+ApOzuVbojKQ4rArrlOETS7vm6tNIU44VRyPSjrKm1IKnetVR
wz0kp56nsaPD8ydR9SOt5FQ7JEFQBKSm2M0Khkmdg1fQl+UPMAjcCWnCfjBiC7wN/Q/588Sm/XuQ
PTN+D/cbnTgrfRohcFoOiCEQZ78trJrvk30KnOrb6emHasM1w5L1ZMkPzWGcYSHrRc+n15w7x2Lv
tPFdC/mCaRoeauMx9OHDizSaV0boAo26r4UEzIo9H34nJuie7f0kPxmUbFeWuZFhQ3JjZFVHgTex
zYMzx3x6tcfMrWziC/l+COV28rrvXravWhE9pHUHEkgUwSmtndsORHYpUCm7ndsQiWPbCKS/q1iS
uAxzEQevcahtk9lnq1pLKjF4Twtz2epYHIbB2ocMJRwYOnfk36pUBfNMQj7hx5EK2UqAVWdLydiv
AuGdNSp4G1BcOnS5gPLETZEQ0AVMTfLjoH1qw3Zwu6vZFPR5++xeENC2HA2ha3ym/F2gX6qhhvqx
Ja9VKPxyKs5FkJBK9bkV+9G4zmNWpW3+YpvVI+eM36xDTM4xhmNpBNFFZM4lyuP2+i4rxgjDLB+k
MgOrSXXqMoJN61AlJws1fg8vDFvgjGhzxe+fb2xWhEg3yfZqNOeV4s7X/72RUDID4pED9+fflqJr
/P3Fj6gE46HUunsUmc+zXa/yDKOdHumceudkW05UCc2Zkn7wQuKEHpnl2jeyfSkYqoClY2pttnPQ
fQgDDWvCUjHvYQLYVDVAvrRrBNu6LZeuzbRdCwXXvYILDa6EN05V6uS0NWcm0vQM0DuDxNRXzTCx
w9qBQrRVVPJ2o3MpwBhE8kTjZZ3aTNMDOX2ik/lAMbOl705VIkfrunH8RTfmn6Pf3JyUgy7j5V3l
mXspqzVB45ee2qk0kffOImQc2lxSrfcplEcntXaaAzDv21+tw2RpjLwvKdNta7bPnhw+HSPYSj/5
RmWjBNN4PiXJKwuVy6RZezfrLlZAIW49DpEiXemdqLJjpUXGJR40vt/ZmxvwuYRlBl/mQ6xHEIyh
z9+fqd40tRcSMvayMNyLYI25qaAJ7LDRFq3Zf2Rjf6kYb8nEGD+9af7MOiadUZOcwtnD15EjRyb9
sGi8/nOkeGGtGy5GTnVXj/3ptaxCwbeyQ51PUDz5CAnDU7a8tkcW7tCOjeXeO152nLCBM49mvLLN
PWrEW9OTtSaMo8knJz9HlJQnvJ+8mDOA3kEQ8iQIeFDxgsdn5fLtE2SbKyQr4UBAc58NPJbskuxz
yedXHOXLOGQRGwfrZimxjL3Sy/prEDxxW9LKSd6xv2k3uv9cNh7XrlxbD8pHEHXJifOGRyHd2uEL
PnOer0GiO/9US+8uC/Me2hJqk8b2PDKVERz9WmNeB7/+HVnaLXQDL7fL0hgLJ6cneugZyO+576rK
5hGNcj0q4cPYb9u5Zzr8U4T+We9pg489mlyCldSC76GZik3CbYVcmLfo7eZH5zf1MoaEIQGrRfOL
RYfycdcjK/BH9DZDPRvsomi+2uq5YCMf0AjWkO1sncvcxesom74Ymu+zbOCVkuw9eQ7TedOPjEXb
mlhtv6lHB26UV44gt1GO9kVnXVxE/Fjwu9IKv0xzbihMCjahPd5Klo51fNTt6G713Qc5MeVRaLaW
jSwm7LdskQ7SYyAxWlwSWjEsqxHka+JGuXRGEFwx6jfLLTifkaMnDHuWXYSY9Q+RlBiyZIaXzoel
27IDzem2mVAPscfQRXUaAzksG9Ecq6A7O9J6c0OKTDVJZ0v4MZUjEx9My1PKWhA0syHgOE/Wz+CX
WEilT0TM+HaT75INi26SFUwu/CYrzfTPTYdvVNSPXYNJKVVVAsWbsLp7VtEP1wYvE+Ewp84r6tDN
fuWR2eEJ69xmaDypvY5o7CbYv4alSh+cjZY60AoUEEgWdxCxg9bMCY3qi9AHgUmZQHYXIX8tlifM
kFCCvuQukmkg/9iWlFB08T7jDOpMV3/c1P4fQwY0E4UclJP4SR8Nbvf1zi2NF77k18oPKGFIPZ9T
ULmxgd60amRIHLz6Gf7nmppE297kdr8rmvFcxzr50+re6e29zciQEtjlPybWc11qOttsNm/S5TJu
wtqs2nzcxdnMk9twdlnuyv9FfdL/0qf5H//etP+6J4V//e9pM/tvjlDdz4arm6arC9Jef0+bmX8j
gkYIzXF0yyJX9l9pM0FPihD876btMqb/57QZPSn0TLNH1QmG2Sbdk/+TtJmBiJM0WZlNYVnsf/7v
/3F1w3Ncz2OQYjj8bkKJRP85baYweNa/xEJ9KtMb7gKVDD32LuVlQrCeeMFeq1mWu+SAKnfdooQS
Nl4F3r7sPOm0r7pT6hQrk0uPrFnWDFA+kL5fseh/k9HfaJr3puXuRhiIK+iEclrjqkMLBQzle+ih
WmFE1ugzqgEsIrh3NBVqVOkZrm481R3Qjl4FzGy6b737bo322MAqhUSpUImMD2WABweaaWBqPgM3
han7ZJg5NQHWOvLcdQUEZRXlxmNHUgFH6UGF+UJ69C3Yb/zMkMTNz9QRPtdgVYGOQxLMKhgidk/F
eIttkvNwNdKeVlnJaxJAy2w+e3AtwY6xt+SlBeOywLlisK5kNpaZ4rwkwBfXNxXwZ97RqqMXoRg6
Cdk7ACQSpaWHY9i4TNY1MLJyar+zMj1TIbHNebOWTrDJh4lCFUgDCxBtCEkVE5bVcWSjTAdWk4pa
mziDNdGqnLxVl8l426HxZUfMPBaEjjaS5Nmd4D6zlIm+ipTpoHGaYuRCYLlZUXNd7G8NszuEE/Ba
wPGXaUi6jGtCUT21reEcBlSOpR88Ew8SLE9kWr8YAfWyPP4d9PBu9BB8rmL5ys7J1/xdD1AQDPYV
8TeE+SquZ1SkWOGT6i+6w3uo2LyNxKD6tlp7GOKdqP+0FUtoBOZzMhjvtRvyUgU3zHlTOGM3fCdB
/KqZw3WyPMboIIpgUk8DyGKHtUEa47kEZeTlvggiY99K71Qq1nE0kpMB/Dib9UMW6PbB9wKNQFx6
DRQpmYUlZayoQTgk47RgE+Csk86JNzOQZRfmS6MGGgTWXKK7+Ogj48lvuQINY/jqosCK/eiix6S7
wBr5taajb2rLGbRTl0DPKbCnAfMJ+kkr7tXHoNGChJqY7mOYoarj0J9/e5N5jgFImyGpVsJ845u4
HgFMGyszlx7zqJx4zjIs8+0AjNq7za8ETrWAVHE5EDsMGAaBr8aZPNTgrI5hH5I2P2qKc7VymCsB
+soYloI9X1ycKbxzCzYXYSthZRU1myl+VgOklR1aNJe9myJsrUQoOQY2OuBbEgY7K/3JueWFoLnR
/4N0oYImxe1OALwB/ILm/HZmXJ2cLGLLA/NrR8SrPDDgXvHADOIggxUjnPJhHRU13Or+ygAjjsCJ
qxadoeKLU4/UgiKO+9JX8r1NkQ8PDUgyy6iHlnyfBaose06Uhs+u1iEZZ/U/00DwPUqZg0NiEfeU
ef0mgJ8bIGihaGhDwxBRJ/ab7s2rBGC6BZw2FUGtg1JzgjknCq0utJ2hWOuG+dMAfK0Qvx4Ym8Xg
3RnKNbW7NBfZu8AH3wTeZknOwnxgk+McbOBuIwt+ydmfJ3DiZQftlbHmr8DB58pcA87AiBAAFwki
++5Y6fZD9BdHrohyS7HlQ53SgxGyGdN/YuBzAkbrzpA7V4HpOoR6P9A8aShoPUrCMy5L6jKxB4am
98OmZc/fnW8wyTG4d3iaBZfimUgeg1HIeOae1NXXTx6YnmW1x1QR9JD0RQDyUzvA9dQ/MCBSwL0H
eR8GzcGFxPcUkp+V6m8Go+9mbw7MvtojZbOgeHQgt288+unwYMD4YyM7kILk86/w/1yJAEAzvUWu
5ACFRBNg4AvwSXKyH8Hv7oSHCaNAyW4zL7tNolQDOc6BxiVPpRfbmBqmCSdBSszIZBnVKVmBwFqg
YS9oG9YsEPekn62MfnoUB5qL7KBHuDyN6UXjYIYwYDcwk+UN/KKH3rpGl66jTa9sOonQqGc9Ic9m
OretlvHco2AkCF66gLi0PzN74vi4GyYlZbceAoSy7Ab+k7wzWW4d2a7orzg8NirQZiYGnoitSJEU
1UsThLqLvk+0X++FF++5ibAHnto1rLil0pWIRJ599l7b3s2sIcAyvYUs0bDpUHtTPzh2fzsZ5haN
/JOJ/p3b17VBV5nBwQ8ojGrZR4GJp5V+a4ON11UENKvZk7s7CtCmOkQ3Hlx+QxLETbUZFv68AkRv
avONfePWwRwgvPxgLsR6ymnfDRD2YeDxZlvIL8Dty3JaW2p6KMfkPYumD3QDwHgLDz9sphcFIN9Y
bB7h6H6p1l/lIPSDcGkNCLBoYfGNgOwHJIA00P3EpFoSoXos4sO4QPmRBggMdyssMZ/DnLWYGoJv
EyDrViTJfDHxNyxk5DNcFGya3gL3Z5mthuJdTiR8y9wfnxo7KjYDu1O2z+xw7Pi9BIvmdukRT/ba
VbwlIWivOY7epqV9wMS8WVNHQBD/YSAM1SfjMSRIaC/piYICA+nWhEMxko9UG4xV/z4uXQfoDw8T
umfS0ZjSL30I7MMuDBOXwUxZUnntzqQ6oXbkzqJKoSoj0hpfzjLFeu+YzC+5iN4ax+Yp8GhwoGd2
NvWjT0FDMo1bh8IGjAbPfSK3RkFgNCAdRbFDbIcCK9pC9KP0YbbcU+ePp5QyCB2xmiBOuINpfMnM
RXhjDyria7v0SGj/DctljX2KhonMNPdUe/w6XOTRhp4N0+c2g3lVUE7hTOAhaItKKa3owuzGgdd7
68oG+MrSbMGO8g0i77NB5UWpc2YKfpdhQxsGdQOHfunH4HGPD3pO7uuiwB7JxyOb0sdenxZ4nIZg
ltvO1qqQ/rhyAYPq4YhWHC1mcIe3/b7LBbmqYvyVwcSGVcO48Ob00HU90FoiaZrDwALKy6ixCfsE
WkFo4l3w8as1nvvJPHWTxqQweyqwzSyl9ojYjcGze4sXLqy4gNrzUIAHdU4++EaqfYENhiGJSQ3m
xUXKrKzu4M1hsiss51CogC+MwHITiRdYGpCuvENTmw92JJGiUZldeUV539jO8IwvCLhdcqVoljBi
4qzcjD0T/WdZenGQExlyT1F3kLTwpk9tfOaHfKkgBChbbv3MWuf29CGxMdWm8Vj4Pp+/UHurGheN
qsTeakwMmDAysvC7bgDsLTqE7oqtqpqTa0Z0XiRPmPAYdjnibXt48QN9lwu65XTymJjmcR7Gkf/R
r6E4tTF3Zr+lMN5VdB8AJ8mTiY0BlE7TIBl9ciM7WYmO8g7MCChk9mPQcEmNihmDNAnGzo3uoTDf
tJlJJksC6PooO/fNso0zojiHx/jVk+oag4fY/bXa8idNZljztXiQtvnmuIcmfQmm/sWVDMFN8zh3
Kaus8bGCqhTodyshEEhc3menm93N0KxHLrgJk29A/dONOz93LkTQnryow7XZ/aws6zdyq1u+2++g
w903cMr7Q4GTWbfHAmAFJNUfP4O+62PaYhCtGyj440tsWCcKop6CkTR913EZL3T4anX5XWQBTA7K
L1iPx2bC9FrJ+VUnHFLy28YKJoLqWVUli51zbmRXn62QNyLwcU/FLbV1lb1PdJyuEfl2IiNAr4M9
tKSdylV2G6b1owWwvK2na68YwkMBNOG5xkTXF0zuZDY3vGx4VTzjsNzkTfvIhxfJfrGekXsjzZZc
G0BiHAz1vvKddU+MsLX51Ihkehfgytcu76GO6kaZswcI6wJTFZ04MKO6+S5ysYL48i7jnZm5csNL
9scHAmubQBvTx25S7k0xI+X6TUMtj891FCNDqeJ9qH8lZYUqxJgLuM0yXjsvFnhFErqkIY4qJ8KT
2MFdnzIi6GxH9UjiFfdIQEniXPi4r/cQPfKJNzgfTAIZkjasfsleukj0zVfT0PgEAd5r4jvSCpS8
iMci3WQyutTz3TjPJzG6t050UOGDBSLMsLHz1+euaJ4D44Mb4MaO+kun/e14nRl18AKvgeITWQKb
xf9nSI6l/RvgyO0acD8eilf65MQvtZneOPyVuJ+vAdTd2ABXZWc+xtgx82IbIFaSreXNswXeN/o+
fXT0J0r7VEOUFDXmv3bk1s2VzHrvXRucCQ9o/BqBpezkrgfJxKVuC2FrozTmXjbp1mamXwY/eG6i
myX3yrrzh4sOf7u8gwilT+4ISh1nujKNfdfLS8pKR9M60EVYi9pmuhGqwfjlgrNcugCd1CWIkJpX
r3H+iBJ33bBs5kZtwOPlCV9NqFG5C+kwjqj3CuBsqls7z9jZfMMHJHdZKX9vWfUnXmixT5z0T2VG
JFvFV9oEGYNo8xGF1Vm0UIIL7y3rAptJgOM2Cy4gHZiXh/ARh1LFoYofOSLqMEnfvMmk/vLZ8KZF
e4nsFuXRBIY2HMiTU9G4dCMr0X0MbYlRPYPSO7nesHZcC3xWJ3EDuaybaw1QaTZuwxKKWj6z6o9s
nD4WuS0Yq3PG9MyklJBzX+ynK5Hm1grf/01fJWpVN9m7Cs2HIiNeOYLs2aY2niW/7y5p3GC8McGe
NhmXjqAEots1ByMLrw2OLwuWWkJ11C3NcWRu6KNyfYgktooA3xtwet3mLS7C89SQBQ+bbF1lo9yE
XYiy54M6gI6Bj8QcjyV/GrsRC0cs9kQTGBcSYsVJWf8xTZdciQzUTTLzvxzr/miO4U4awUjeihCo
iNp6lRI/7fjIGY5bHQ1b77kKIBdi7uvnh9ymos43wVIm8TZGnKU/uj+PXNHv6qZNzklLX5OaB2Ar
Bj+UMaUNlmmZJGzMepf0Enw5s/LWFMZ9V6F+x8QO8Nduu23Ywk3AVXFL4D8HAb3UTxQXWA2k56KE
H7sOWHpG6dUsfITv9uLQ9xVG9Tm2DbIxsBHqFpuxJasHWCvlysDFL4L81FntZaAQAYu+bcIVzEiy
49TS0UwdfIFwaXp06471ec713qvLDfaec2QFbD9cMNT8s+qVsWmExyjHUepayZuGTFHogqO12fmT
e9s2cEdZEwdraS7NjV76UQTWmSXZhaaZlzlrLtr+zpPuFoWCF3L7w6LyNU7I4wN/2/Tx0qJEesLx
p4eg6B+9lL0bLWSFqr6ypPl0k+FpShza3NKIBcdvO5V7Qd2JrPU2l8lDzpIKnjtB4KHI3zH4ffaz
eDPjbFe7lJKWAxvYgu4rKM7bIVK3XR6eob3Tp9H3F/Ai1o32wA2KigQxbekXqY0nnVe3JJCTJYFY
rB3uBdvYKPaETIaVFfOy8dwaxkUc3Ut/hNrRFydoTsvbHG+pN9DOh4k9zUkuS7t6zbvgvqkNtsGG
eEKLwrHt0X/B+p/8fnQ3jNzPPMmqEXD5vOI68eC1XCmN2l1a1XqXWvYgvO08Tn5Dmp9plv4a4/in
mNu3nDQGGTMc7VZDe42OC3E7O3n7MLKNxd2Tj+sUcjx1e4AnXGvt2My6IUjQu7IQG96f+dFuF+1Y
1SYlmsJBkgPrP04fo+IxKxsyEebLFDlvjmUcOmp2SxtZxi6W4+0x9VAJEKzwOnJTzHHiY/ECD8b6
slqwtR3WycQfAGe3lzodt4NZ1wczu4b2cIrmwKbWhBy5MNkFpCq9CrJMSjoU7qIcUftj31v1sESO
apYSFXJiwaFeA/6XqXM/VY4gHSjWZeTgRhP0KHikYion39dl1O+dPtz2HvHyjsFzhaH3ycrErjWT
X2doKWSvBVGw9FbDeq6j+jnzp5PiGnwzsekPmB4SwGJ71gsWPt9+jyr2VllLClKWe7tW525kH2qj
jcRDZ2yscX60hXplZ/SMiLyrHH4OaE5s1011rT3q0tOleNMtB0wTDbJhTezB8TFdBA22X1xafRXv
zSE8Jo13GQwPpBGGNNaLEZek6X5gu1wYzXM+1T+zIZ/DEd5bNesnzsd95xrbzkzAfatra+irbOGP
j7RCyxI+gG9OH07ks3nMYyoUeJMsLYKu2IV4KcfaOfRlgOKVJ99+RcdZwnE76lck3HXLXYPFMEm+
1n8eM0m+l9d3ivF78rieGnCHhbM1h/HQdNzIwo5XQmaFX2JOf3vLPZY6YWnvsCMW6ZVO92PaLrsq
riAkf0DTjFAQCMs2pqSSdciuWjd3dGcGRHzq27zHvucLVNhmnLlUzMVXXssnlmlLi+qBwNifyWIo
pN77WRc2VgePpV/Ng6Vr58coSpyYMR5bab3GHhdbQy6gWpNAHo10Wxadl1IZUOoC1KswoiEB9/Bi
A4H0RfliW3No9AdjotzMkLy2evcrmdUlCPVt6ZoAeNuj3c/1dvTmveVok+CpXLWNPZAFYLPjTShs
VOBAG1jqb56xVOJKym/VlD/Futg6QtwWo4f9X+DSw3e0c5rm5IApdQk6FJNcURYW4tXBvui7vCTq
tVt5Bzet18PsvLhNGREhDo+wZs+DykktleVOFdA1MG8NAI0jyTSNQjRCI4pmCjty+GciB/vN1STm
vHCmCRNbszOM5pJOP4kMHrForaaSj3ODsbMX/lY5vyyKiVgGDgUVQf3iGf6Hb2MmH/D7d0ODZ8nc
BVl1zfoa7zW6XiBP+TTRq4OxvKYD1J1tjbuo2mo3xLa44CH8rRtlj4Mino1TrOR6M+NssCi/KTvn
dbCIHrYQiPL5aHcUbxfd6v8+PMFC8/VZIrH3+Z/xCcjjn32bUu/1O/+3FXH/6av8fa+l/lKeb1Pp
x5f3iZKwN/r7Xkv+ZbnCw/vg/a0Ijg3VPygKLK8cW/LdcAZ4puOb4p//6T9K4kgoezAXBHl/S/ry
f7XXsiRf6r/stWzHU8oRtMMxKbmeu5TIfX8+cNlr//WfrX+BUZhS9mDTGRRLY41ydArKcOvwxleR
mJioVwnsn5x3KccIaNhy8K92I997f/oYGB/Yq+yJW13tegHLpPOBEA8V7HOLOSmVD/VU8LCgsBN0
IKVWpAOPDJ92kKOID0U6Mu/5+qFx5KlO3GvXDVfVCXvDN3Vt5xHh3XMfKtW/TzW1Vuas1tLXzSlv
4weuo/dmWWf7acRRYIfDT8S8ZVGVWyrVkarqu53IQzzNC0wPnlmwMhxCrgXHrAMR+cagryRq1G/B
E7oKY//PKClZKhz/yXCJHNml+zRF7mNsulxyxxLIZIJOBu111RgdFsVCQPmxvqpek1tzLB+LVNhi
ucqmVW9y9S8Ki2UMlTYQjNcYzIiILc2QIf4F5RclID8DQ7GQ+9z0jonqrsJij+IwPkwI1mtUFX5g
SAJ1b95akCiwVnTXQlCyLLHfe274aTfTwwA2mrtVshuq7lW6IzZl68OWWNjyiMbx0Fg8+Oei5XRC
wjioKHsYqWu+sXKXnFlzb4SVuerG9sfrhhdMSng78vqlpISNEdAkO+6xUlMdIGmCZ6u6L+ZViit6
l1kCOlPN5cyPpnu2FdktZU0COGtw7qd2ZuAliZo56S9g3S9GyUvZVWcvTN5zS3yQ3vmYx+JoeFhk
oYvOCLntfajx5EkPO5KPLflG1T3vYCu6jQtq4MoBK1IRF2siKRc9d88A2khuB5ckWVKbRfsOdv+t
ymuywD52tMz49skKE+N0X0zXfeTuQXS9VfeUv7BGFfNLQrPpjdciWoXu6zyY9qbrbZzbEiiXrb5o
JxMLcehX6/oZ3tfrJMsHvwme/LmugWnkcmXb3OpAREGcdwkwuM+2U72qwiuXSyF1c3DDPSTJG0Jt
5YpLIVkoot4Kv7xBTMGFlIUT0NhUSfM8D3Di3GigLCOrN5EFfXeK7tKUBVzQZefBlPAcup0VAcn3
k7POxCGXPotJSD9hSTMwFlj8Ib35ZFPhxINLoQjLsSpF9FEhu0wuARXir0GBibu1K5+CgI8yZiyo
AGb0zS6gfrdiPS15h/mRSwMw31io72wiFyIh1+nbFXeSkbtruuqm9NZeLv+kkBCmNnQ1bmFoHtIE
TbSBgWG90kW78UquWMzLeNcwKGcYziKjPvtW/yNC3LphHXiryETtjUePR4G6Nht/zwVMmTxQFb6H
9tUS9lfPuewOlW3g9q/INfa07Ap+RVhJuBjkMVVZsbPEtzB0NeeEGh26nEknTmIHUBEcaagBJQd/
HEb9G5e6VD0Mp2JoadgCrDI5EXKt9m954C6jYgs72gPtJtR+d2G3xfZ9raKB7jczPWHps1dw7LYN
iU8O8E0VOOqGnqJdZTRrr3XJUbh8CsFVsDJVFFbM4j7GMQ8PGWHFzqEe1p1xds0aIEimj9mcnxz4
F6jhcpFnqFVIPVhT6UgTmu6ndZnlL0kXXzpgnvwK0s+ZH9FeaxxbuW0BSWiwU5MPb6YKFdPqr2PP
aUPN0oo9qtgmHlh6K225KHDMnKc03nZ1e8IlqChKU1cvIefd9zwEjMlfceswFubtDXeEmEmT+7jM
8yfuhsABQzYSUTfUm0RaiNd+p7mAEDxQbARkx6MR2o995/ETtrDbziRvc4eusK5/0e5krtO23kZB
ydhBrLgU+a7L5v28hO4tYHu+e3DZ8i88Kzxf5Y0ZuA9jwqcarXJoRcd/0R2Vp8kD2Blk1Rina98z
NY+tPGMYoHMxI4fq9rhDoxmpNoeSpfAoXh08tWtoQehnDdURJq6yaYL2ObNlMKFwRW42Hvl9ENJK
9fPI1w38cV+TzUhn6Pzsasq+/tamQVK5DLBq5bfpaNKzOcVr6XX23vR6va3J1twJXbEC8xif9XTq
xnrrNdM+ZU9tUvLBvg4mhCgI9wcBWRVDfthu+5QN81a0n4pFzDDLFzZM5DmHQ5LW20CMRxIAKy9V
G+IT0PHLtQiKU5WrUywz1B04MLZ16pgO00C8M3bdpU5BiqM/c8s+hhXhymBYDXmyHEyXjPZHP4L0
x89VVjyMxAxIdAJiZSouEanxOyDvFJkRrXgTs4ZQNnySVlHLYGJNuNWdo/ZlPM7roqqf49hFB54Y
mTuMppm1RajYlqQDwBVxUkOOu0/5qeva+84ymsx0u27GqjrMZrOuFqRdAOhoF/GX0aqfNiqblyob
LNpDXn12glChrBPuBTXpvaysH80KcAn//t40ecVO8IFqoS6Z7O6HUZx8HJadPx2dMryAatrQUIRq
gWZZK1kiyvBbCEX3gzjIZaGmUiDEnj4JdOcETwOOxZu5bWrGzzDeJKp/DlmzUgI5/86Ncad91OGM
sGlm2AbwoWZdW/UFaAtbNLt1biuC7sLVP3FIlsMnv4n4lRjAEETK4uDHyKLXnJRi0RRvSWddBroy
jtmiqWnPDiidwfTiVuONO4WASNv8UUYJLR4F+OA5ZWFozDgTgoGDWCZetfZ7H8NfZP+4tC+9xnR1
gNppsMz6H305bYyVtQu2tYnBmzfrjT1SLIOF6hQjYK44JXoEvPw+bU0mGNWRwnP7u9o0l4pfykw8
EmMR9hDyNvO+q5DNVImy0oxILdRMZUTYjHLCjOI9Oz5IwG4povCqgPbDgksVFVvOum69OyfS38xN
X2WcP9sqvZWG94ksc5DB/D3SmGouFxoPg7QTWqtCEvNjwRrueip0QBe6aw5YuBV1c88C7NFzLbAp
bjptqBI39hrzEr/MeYW1lEfAiAm/pJ8xTgxIl1quECDSFalwYi5mB6s/8c+8HW9plwVrJdKnhRwi
ek5ZXbVUloHWWPGBLM+tyVNY8DHb1HNMR4RTfU6ShLqA5GM65uswkcmoIxwOZDvZVY5dsq/JbumA
jXSfIP7xScSTbUp/X2WYH8geUkaac6eRf2IBSROT2LwK6BYzhdPvgEDySy9yg1IHd5nifRwYS0AO
odT2wl8KTdc4eY7tJOkOipbg/mMascIaa/dcp/0WRspqbNVx8pbmZssEk+msKw31ceo9CkTJLZMK
ivAhddiZyyiaNlD+plVKeCidmHDVcIuRGBN7t3cMC1YfvgvHo4ElR1ufzTXmtufR+wxTiEpKfriz
3iiL2AI9MnzW901TXWJOzdaoX2cZPrSKFTitgqlskP6jD+UgUDDmYLHg6AzM/MHw9O8gMQMToV7l
rT5pQXyLAvltOU7Prc2zmupMYRfRrxqhHYWEvHXdvAjhru3cOHeGviuKlKzrXB+5HRGopyTd74TB
gBIdR2/ghWE2Bwu5AjSRgux0Zr3GJH4zcWNlDHluJAammQJKeErpCIKGJ2DvN2yRWBK/hTbOatZ6
eCKE8eA03l1WJHto37+sq+KjbqJ61YBBhspZ8wuP6ocZlaSDjuEE/pbWiudYo4ZnBVuG+OIG00Zz
Ea6d6Qkv3loWbCiSeNoWgiSGtotnXRmvtSk3ON8eAzsEJ6fwmZTJcz9JrqcCoLUNIaNS47aukRes
/tYq4AUU2A05DTYG6kAMXqGylvV5Y/UrD+ysZ0Z0yMfi4uY1UmsOPSSUJAi5DHUJLy+qpNjc+Cmf
8qxd9x1SkVOZ13FhfhClfWWAEzxZ1ZV36Nvg628ZdcUNwExeEuNXF/Ib8m2uQji6m7jZ+zV76Dxj
l8pZAS/82tgdlCsi6H3PjWOA7+yxRyk07ZLcGQyON5ZN5Kb1F4idewgI3Jvci0HBSDNhCMpRhdsx
O4yN94AsvR8GTFLDskPMjzllUMSCT9NEsrbkkpbUh4rdE/HIt5H4+Y1SvD9d5xjAL3UsctJFfyqZ
oFYjUfkFbuPb7MjjDhd9OxGFFCkLjbZEr6kYXNc5lDU1x6csWBq50jAEnD8fuUgiTkIpW1VyuHOW
qikug6vuTZaaFygwXfeLSpHf2ZiOAr2Tiu+978ltK9OCJKJxMA1rPecG5zocdHPSB66GIRAlbyv0
LHhQJVflubl36mntY91ZB675XecWcDmKpLV4TybrBTZ4QKWFQ6yVtwFf4UbEwVUj5/he8Z66NjOy
qAHnqTvHtD/nkCoFOi1bI1omT8p9Ikgw2LstM9zx99/k3esc5jehHYOt8ygQIPjDqO8Gzob8EIDp
9ocR5wifaAsFBxOKa0U3mgtVTZFL1EVbZnNkp2C62JKvXlaI/tV328snjAYuABpx7QigEfchIxjI
M7PyH7eH8zB3ztWoIW211U4BTJm7emsTy+JYX1OEzsQdhT+9N/16sEncpeorMn/HDsiNGOKHjMqx
dYV/jtkoOvZDiXI6GfOqAIkrtXWYWMAg9A0HHZenrsTnlPHApqAMR8BJYyUYUELyNYV/5bFbtXZl
EN6Urx5eHBNH5Wpo4oPPeDWZ864KzTsdi7UnFfxr5jEVOu5P7eOsmLhkWqNzld2CNSdTAk/V0f3K
Ffmt6OevoY92YRis56l5Markfq5pRaNAjOx0ayfcgqJ646nusanaZ2Oe8caPiP0WmmwfkUQunHOg
QWFRofAzNNEZqcGj4ai9izh07yoJVtYl9GplYX1u0REZt99yJBWqKM6Zns9GKQ8+yBtVzw+OTB+9
MGetMH84boaJeQ6vla8pLCLATr028YbXeeTzQrApHKJjKblRhaN9Z4uGPmuTy7XrcN/U94FffVuO
d+cmFZvJsnwNy2ZPbuiYoX2rAPdX0+m3rGEtYIvwI/VwBA8uqUCRVF+tygnNp5umSN7FTKxRu+OP
lWhNAUZIU5Xe+tX02VmQPGqWVM3Y3wk57DDy3Hq53hpSEaVwmvHSTKiuHmv5zC6uocVM5NUvRTkB
1TMJBzrwu1GEw6e5Q+d1kC1COgluzFR8lBbnaYP5f6Mjsh6JF6kzZe+CDbUkVhTQFliFjC5pEeHX
JGnZUTixczqarlXE0yIDd17bnbMdqA1Z+YolKP+mg/mH2QHqzzLdmEcYwBfeYmrjM1lvw46F06AH
zdp7/OMX7fc4GO2mGLGZ+m4R8jGIBIUJQMPlyOcW2NaKTdaZa3m+btPkLGyCDIyH9cbkW8g4NnSo
/3Q52pepnW6dkhu+GWM8v5nND4WDcTdVKb2h8Gd03zPD2xZpX/2F09w5xGPwBYEfzJJRXFlL7Aar
+54Nlo0u7+ZENSPGMc95/n8jDFvIs/+zMHxsPpN/epla4Lpx8UmoodCxnpbkwN8V4eU//7siLP5y
LYIOStqIgo4r5b8rwu5fSqlF08VNgH9x0Yr/g6urhGX6KMmOJVxTALv9hyKs/vIdyRQvHWU6kj/0
v1KEPRuu739VhG2LacAykaClR7MiQOH/rAhntpvQEIsG5hohaCUqRXPDZvasMMjVwMj4oBMbxuqK
j4uk0NZtYMFRQAgbd6fo2BgDCyGvt4kKIdNE0fym9cRdqkS/QiltheClqK01kUa4iA0fT/K9SLLV
fCaXc80HOE62sc3j8M5hcY459NAuk1Ddlq8ekTRViDMh3nNh0PLWuB6rpVa9mQ69PrLy8MFXpybh
QJrTYeayLp/YrdxmefpQC71LErHP0Q1H0Y5E8vWt41AMaABFAjp0NGP3i2ghlt1ArnHSsJZq+n7t
DjVUbDzGqooOoqieocGodaW8Fx/Ifos7FYmdfe5L34tHk7dcnQW/FhQ5tHeWQw0NIkbD6tRcMIjN
tR4AjUXtXoDzAoLXrZwAr1el3SfLKff1lFETQHohJwKHhaxZ+uwB2eHPc3N1Sfx0Gw5qidhHUC7j
bUFyF5ezcS8HQuhVZXxhXHwCTfgxVIgsrNDsmx6l4MbqmOWaAZQTlJA+iq6GzcQfG95PN467aLDX
CvxE29ZHWiE2qMdbu2s/SF7ulfa2BY6kpMdBO3tY0afwTlA/k1p4QJQdoGayL0jtYheNoEBo61s1
bQfSbvFOj1P7FE9Ysc0mO/nu8BDKblsXxh3+vYeAlVYAwFd5bLqBkx0La/wqogi85vyYgLTwxPjG
c0RoLzhTwKA5ZPOdNUj2iRxU/mA/oqiA5k074HR09BYcex28NeU1XNvaDdp7wzLYPWchwTWH32ZS
m++xWvi83XPphu7Wp5e3swgZxNYe9td3H9SfXgypNGUjko4xFn1xFNLbzjk/F49lPlfnP73NfdDr
MYPa9sDMZqYfCJ/rYAjvBjiuTM9bGTf3bcTwU7Z4IEugKxsvbV8BiO5GBEjp1Vc/br5ni1S+0npf
O/O9S/oe8iG9UpUDB8PAsMIGV/RELJJw2BQmgplhEmlPzJegEL/RsiWwUg+KNH0X21QT2OwErSZz
s68oRWgiPs5+RWlmMdxXvrwGTVXz9bLnwiQeYQdQB0rrFFIfT87qJW80ymfzruz2JzeNc21g6qFW
Ggq+MfyENjcuy+eSwxkCDl8d6DQ+sKvCOhZMD5aFYFbqeePBDR1Adpj+8m3b7sYIHbCBuFOzAf6a
a9kP+M9/JIJKK/W1JCkyZxWu4Cg+0Gn+6FSAAdwAmBTitR5NMACqv5VKHMOkBacMz4o0f5bUP9Vs
vRIMXsP3v2n7hO55mkT75JQxedQJP1KXcTzqgey1ctfWiHtwdCgy1dhfwpH9liJQEsn+2VpasseZ
Gc45xgp2RzwBTA2XoSHAytI43LMY9RlTQn5J6QKk0u6Gvp9tYU+PRtQtGtKpEdY3q4kT5Ugo+2m2
mQvrNNBhzf1AEN7tsY3wMCsahZ0GDtwU0ExBH+Oz0TfjuhLVMfHYlScVR0bScAWyLBHuS65qKz0p
ii9C6yYulmQ4tg5jTq/K8bjEUG4JbdV3BrHOOhvogzMyvbrGjkY8LlgtUovyonBDd9rKgHvXynYt
WXo10+Irx2JM0PHTEMGOtoDppu7CV5zSp7TBKNnXOLgo5uQ3i/3yw++Zj3JmY6M3uM55Gwu55MYQ
bUGZzzpQ+aFTxWPuxZesH38mF2bRWIJQ5i/dgEtpzPGPk/KHRV0dhW9vLIIPLpi5dNLfRsdO3UQA
yAuenalk7TRzaXKy6dX3E/fMfNtgbmhe6GslUxX/Wo55B8v3qQydbeHm71VW3M+DCm4GGdyIyGK8
W7qs42AbxlGLz3j8SGfnUDaEfPNGnQzyrlPCkVbTDpflVFjWEzi/4ce054M5YAsHHnEwKBifEqaH
mo60ORtXzqhuW4rncd92dwFEFXuofjgfIa6FRzIMq6A1yOUja0bmreS4rDAcczu7U3egjSKgakUL
g9UasCJPzrdZal4cJShAh3B2Kt+NEYZ1PzFQDz6kzdFZTOtpAKEj6z7LgkhVmPC4xz4b1zJNHgLh
HGWj4l2j9Mrs57fCLB6yJdEc9Yrla3GGGLDy4cysAhRIXC3qm7l6kwx5yhQefEZ85mUDSjP280vr
lfm6mYZnFSqAxBHjWNOdgrhbDVjaadDCxUqbPajAiH2apHL6pot/pYEopcLNEDHowun5G450olwI
vPhzzEekWeIV3EslfyijqGKYgnWakUGqGHYKORO9JlOTR2+t22LsYq7oEsQSccTGtkXqobkkgi4C
4489+3oo/lgtkUsAnl7o5bd5ig+J++w+nXnP18pc2SoICVNan+SbrFNhRc3K4KdgpxDP5RhubaZD
mtxxCg1Dvabo9dZUgLt7W950FWSbwZpH2sT06xwZkF+LAaUqbwVteeQDK5t9yBTY0dZPx51ywK2i
ALJ18pqnftDvMl68VLx1VkMd3iujfskD/+yxwVyBa6LHRt8qd36LbPPO1S8IN3+q0iUiQ0B0WJYR
I+6YqGe6gQLtsPNOwfG3FquZCae/WxXvUxHtzKD4LShPTj1jN0Xzp+6IfY0h22tn1JuEAyEL6UOH
/tFQtNJXexKGKMwMN75dP8U4lrYO1MWsLP/0wtm4rX8SfXkCr/1v5J1JduRIlmW3EhtAHACCdkrt
W1LZGjnBYWOGTgBB322l1lBLqFHWwvKKZ1ZkRZ6Tg5xWTcPDaeZmqoDI//fdt8tV+JINAyQ+n/I2
80+hMZ1Gn/HruCB9W3rWv8qdV0ZO7m3Os2cL9gRkl5Jeh25mOQXfDUGUlRHMpIJi1oZtde+2wOXW
FGHam+zr1JMv6Fqm8nnALyq8YjWEsMZ4X+iN8fiaqWgQNANnp6iuSXLX21BNTEtVmmx5oB89NXK/
zS55CpncmTfZ4tCam0vNJNRrAb8jiJq8n3aMRdPVPNk8WziKUYEE2jgapItAFEbWjiFKmlL6Oxqg
30xG6amMrjXeRGdhkjg4Jcs0SSW0/JPV5dlqdI8U6xJarG/SM197yR5vmtaN6eLZKp03m9NmprCD
uTgQ2uUrq43PzJ0OjT3TmLJ0n12AfMyKeBvbxWPXYd918uqUZNOTI4wHfODH2I1hfIJ1Mod77W3T
+xiajjYyZtxj8RCaMAY75rm3oyuMNTNfBJjdntwESdvhIqf20lbhVhn1tqV3uOpI4g/dNcK2NaLK
bgr7RETWJcfKXkfXNtUda2zkYz387nx1STBWpvfZ+MadU2Pxrf1LwHBSdfj0o+5U1lm2jvvpOJF4
RURV0SXFhsViHxukzrb3UNWo5AOLx4NgUxKHyRF7N5QWp1ZS+R8KJLZOqLUmu5ap6NJIlv5ADLkY
EFOIXzXWArtqeF13T0s3fQQBXS8Z/JtD19EQer/sbLpNpXoaAdl9Vb2lXvXRh/0fO3bPsfAnrETL
NujBh+0meGxKHgL5goY/uAZ83wlXboKU6bPDgGLNb/2Q5uIn1gYAnxMNcOUm4NjBzPMqp2ljLfP7
uITPkz8eg9o5LVLbVpqMF34MZsYoPw3rH2F71DJkDON5dRlwyNnC8dQhPw0Fzpohji4qwWJq44mK
GRubhITZsamzo6h3ou1YFzKWJTtKUX9XqvvEJb8NYla+JNP3ThJQ60N5D8Ws57hk8OeyFh3abwQJ
VHAUDLx/t3qhR21dmjeMxNULTsR72eloWjplW8fDxaiK34jXJUBMdEJxRXl6MxETNvI9+5dtlcXn
hlrAHU+FdWdnX1kmdsrsnsoBltDpDg3vm1nkjxg/fiLizPu2dm5WzFOOofqvMot+2aG95w0T0tQb
byOC18zi2hXapi0BLfqLm23LRASglKCq1UWbeTZXoI9gD+SLai5YJbPhron1euXQs7WhKfqpafpt
2Xb8Qcqz2SsMyYv31C7jx5JmG9xUjxOncQ4gxF/zswqbY9GibeYOzR7R27ijf6VVZe9AOdhIJYOe
bCPxwFxGN9f5NdsVonxzZOQp5E+dzn+qni+YKFJaN5yKYmmHEHVAFWShjU1dtgqzT/7UmQZppaCZ
bzCpXXOOuLFZvLgxIk0ro0ckX9m1v824PCX+8ssvzGsa5O9kvdmtmRu8HxfgU1JSSf6EjEwLdVib
O+p3O6C86TIdYkkQYync8BhNBXfH+lKm8mMI/bfOnlFcZNQUeF1OfQr0wUrzzmE2/uGgwnGE4haO
2VYgjxlVIFnQPXgOdY7xsNeYpFZuCSrAJqN9WELawSGDmRJ9pan7WpZ6bc/30RFUMXdrkxZJzxbI
vIIEKbAwjjTHQwglj0bqMbjGgBcQj6hG6On4szDGk4lS7y7zOc32wWmBzpzr4Wbn5gVD/MnI7XUm
mF6r5qnB4Td6chsF9WGih7ZE2kkr12aS4jJ7/FA331Um9xLCjg+Mev+wHFgZS3ms3OTZUX8mFvFR
mK8JrNPNDYBRNPvWRK1TFkcqG9n/eb873E3M+VZNSFOkGshOsbnNyVXUFQXmweMwjvd2M15SCP6I
K6oxhLtl9HYNbRks+/ZmlPFZzL44+D/HRng18DrwctnwSeJhL0gUzmqzVOV9KdNTXiIo8UgY5Ql7
zFF9xRSupHNxo84AW1vufTrazWRydkgDGnarm8+swm049ZnTIWnCO0sgPMERsBlmyci1vWSZzXWv
yk6s8FejQQyhrKOTMlhdVq17AN18KbsEVY7V7LjN85oYxSpNlpsr+8fALzYVTkacW3zNbC4wxpQT
yDXfShdH2EA/0cZogtfCGF4IhJZwD8k9Mj8sg0X4SW7qD1vdFwwAuyRlEzh/FQTPZP5HdvWwwpMx
rrrFuk8a4ypAxtWC2zqNN6HuaHBYtNgLtPKiNcU8+C1ic9ElwGBcD9kDQlF2f8uhWtAmubiOTS/j
hMoRscaCXE2k3bmYn/IaBqI0ngJ8yW6qqVn3kjbR2sGnrPFX/raPqkO0DPZ9pzAvJzgIcJXdZRiZ
O8zMVkKSMNey5qZgg47DNbm11lOSpTGX+v6oKg4hSsuexwGwzKC3z8IuaUC28IR1Vp02RNPRkNoh
6EpPfTArNrcVL6Nl3Edh+iBwTCtc061n72sNfmeMa2yP2U365GSwQ1pS3RZuReVN917W+Ks7Llb4
rCVvggq/dY3nusN3Tcj0ee70WG2OQN0Y5Xr+pseOHYzDq48tmwLsU6raR2N2IWfa+5TUN3nM7Yhl
m2PgwZ9yJF3ea4WFmzLI9tQF4XHRgu5Kq7ozQ4H40zxjkmobANYBxJeqWVtcvvwk2lBugUEwTXbj
wjzJisOb1xPdMhu6Vq1yp1zWTYN2h+MQ77VMfBQzrw/04gOe8QjfeBYU9kpqBXkaUVreeDuB7GHg
HDrgKh/UeBSV+JI4zJskuFRaas48IWcjU2+wqZ3qbjxHbnqTWoQ+2ChMq7Gu9yLtj0tkjdtZi9Ox
63J0t7YLRvWyYHboROAzWrae/6Vd76t1iYe9NQWTBWtnakF7iam9HKyAJvPuGuA4yXC5I3vgHLyc
1RRq7SLnCaTvaTJuxkZQkqPbIkzE8BOG+CxDNKuPBxm5Ohs/iuiQySNbQKDAfCDoq8/AznZBn4Br
Y6BvtIq+xUkvbb46FZ25vrediaVPjBhtLbGvvYx3OkW9buy9QNN3m96Yv2dNrAwIhs9mN/7KtRF/
0W58SuX/WCZL4TBiO0LfMV7iiWiiduoPwn8opcMCWaNzC6okTvuChk/jyQ3ctxEkaugHa2VpW79X
2fXKmj0M/h4u/0Rb/dMZHyWVB7w1+i2ynVPuIJNpKpzd83eVy29pk9aMaQxosHrwpC/e2mQTOS9t
Kn9PiqgJJQMDn78wCh5Ml/IBHtfY3kBuZxyAVvGSU1OQhXOx7rz61dQNBpIqAyeoKYpIzxHdQw5V
B93sXTyqD9DgpzBdRLeF22wG3Y9QduYZuSFjkYQXmu5Q4FVytnWrgtXhBaRmwRkJ2bJFjFxemMbE
dXNs4fMK10NQRkuDyj573dowCV0l4JxJKa57+2DN4ZYKYOx/I+cp6g6eEl0RpJsgCiY2exkNxGq4
ZPIx+LIL1keMjJ8yiiQKCiWE3RF9bCg5MvAJxMgHyQFluoOi120U0wByEC1E1ETgwqO2/aOivCKi
xAIekb8CLui62SIZ6N50dNtFqnsvTN2AEeK8zajEUAXeN0bAGZkdmhxOPdzmWqXtW0OZhj/5f2rd
ruFBH7m5hx3Q1Uo13cEBgvrJqsy+m+jGZGZLUQdR5lE3d4RzxpvcgVcIgviH7gB2YdwDJv8bOv5Z
NcFMyqqDbhiupOy+OCDDHerFKJILOgYaaa3SYr56uk9kmt2NS8EIL35GVXzTM8YAnGACikgqh2Xt
GDKvFF14s0yfRye1JanuL4m9KFm1VJqQu2OVHZ3hRk+1sr5dI7hvBI2yoNp3RP5YHCDJgRFb1023
q6v5vtTVKX2wnWky94PymQ6Cgm8xzg7KVgZCdcTX7sMAdr2s+nsNFVi6n8XRTS1IVx55GPI0pMSl
020uLrUuXTBueOQTWdXfHTRL/Eh33w0kPnGeF0uyqp2A4KV+iZe4fqbuq1L1TZY8tiNFJwhv8Ai5
gheU90EVI/UbniO34PBRfrUNgeeR9beGxjZm5d2lMSV4Cb7O/w9Wa6aJX9JkAfVfb9Z0Y2Xxb7GL
f/lff8vZs/3Tdu0fP+Hfl2v+37ld4guzWa3Z2vz1j+Wa+3fX4c0QOkIQdvD/wyKmOyuFIFMRWKEL
suuzqvuP3ZoHJ0QCw7Qczwkc57+1W/P0bu+fd2vEjrh5mA6Ji4DZ7X9KW/ROLQibUZIqBjScKmDg
I3NETg0wAiZPxqoA3Gu/ytUq6lD+TQR57kY7vCf79ldrAtxckHvcDGstuqzo56iKL1H2CFUqeZQG
26TJYx6Y51RSRcHCo8RTH4WPhiao7Uc5edmpYGWwpR4a0Z5+aFROcI6yAXLE42NqSPyebUEU1RoT
QZeNjMAkhol09cLvhT1OdCeXOd3hsh7A7pqYng+UQAFec/BYsfLrwDjHlMBhZLTp+xrlezP2T6Q1
+JYJg3lkulp6472p9IDXLnZ6xFiYwatvmCBnSAeshpcerO6fWqhoxQ3lu+vDxxqQFcEiIwkTPVSW
bKjw6dd2JSSDPSJeskYLbnHccRuLt5lyIdtx1ow2Z00LAQk2ruXBb7FVLpYqt7nBjgUw4dYH6X0t
0mY9NB4VKXmtU15vZmnr7ONjzJ5KwtQDxga7hmoq7J5JdGczqS+B3O6ckbxq5sE9Dfib685iJFtB
lHmxDLd24bBGz7iLxAMcsnYjJ70AuOLGviTTyzKHMf72vkf0+jBRZbcqMlGs6jYAcK54g/bj4iKI
xCRvLtG+7mk37pOeaj8D2tpfjollUcEgt4DzByYov/oieMz936SQXo1R8utn6zopV2lonEvb/oxG
xDtxSe1n1fsH1iRr0/SeEbPpSbsXcHFwUYfElnsMguxhzv0Up1DabTmhHfyFeEKpZ0VZyzpmyk9T
svyJC88H+fKqN/7u+93SmAbvvYaKChwO4TTdpOPFZ8BMb9X03mOY23vbtuaDO0eYj0Lz5MwDY0hu
8DxB8ZqYKe/7YSQ7NPanjInGNLUwpWzqisBgOOrU2MZQgptU0SQ+/skRo5Qoq4kcEkWKjvqwam/L
cH5etb3Ye3mzqzDFzr23c4v6JZ5RozstAk9yqD4bqjV/CNiwFuoe2f2Yk+my5eDTMc3Lyaow5Jsp
G0kInIwMN+eVYpWHEQMwfNRc3VchSwPZ8E9a0lA4Wskj1oJgOP7KO9cldj2nwe+i+pWI3lz5FG/x
Kui9Yyb5ehVz/D3EqMv4imcEcrl+VcOlVOVD4ZItADDAWVYY2M4pAYmLtzwm2SrrU0f6lavpp5TT
r5qM7m42GQnOM7jM5GeHMMnaGwD5OjV4LeVdWqwEj5mVnfoI6aRWqMl3WFJW+5KJpTVwTnLa9t22
6hvEwlMzyCcnrR6XFmHgOAQRyV6XO/rwkaRATnDQ+6IwQg52LYJbmisThW4kq7wr8+j3zDAeyJvf
Jiuir8H+bMP+nkaRQzvGf5Io3qeRemcmBUFsXPiUM5yi5DASGI/t+aEvjVPWZWRJ1HNpEf3xwu41
mUe8QW70bDR0VMyGve8scqtZPHzXYbxvEaDUacH+Gvch7mbCqRHT/z4rjkuxPES5t+maIl57LjVG
MISihKj1C0nLmbeVQfNHTwNyz9gFjvVIWVe1ob6Ko4mX3ouSswT3jU3RypukgEfrCBFFkeXNfUoj
RR9/lnH/wWEZhbFrvoN08IEp243vmO+iad8q7G0xxy4OTneO5LTDTYQFbwZ0gy9aRoolXzmdyckd
7EohmmWIQwD+yv9Q3cHkH+M8E3yQFMBuVH/Asb0zUTxailM6PZd1UF6chZGS6XQs3HHUE2bWfaoc
IlHbIMmmmqT2xa2z/ecK+o7yKu+Fb/UxNcY175h0I9KMWYswNpx4oA4i88mnR74xm3Pa5TvGPBTR
N8neq9rTpHyKLbiS0IuyXdDQuh2P3hblnqz7XebI7yyT97xL3z1fl3b4Z3puDraozrmMCbrPq8St
bhZpJ2Fku4anSV85eM1xRoR8lCQShq6nXm8SLKOpMIkh07CyEfHm2xcRMGBZtXSiW7sDrVyxGOgT
KT/8Ib2OecPIjBoDZRPEMoa3tkVC0YsccDgtr4gR12kx7rxo4LAf0s7Jxkowjgx9hpXpuivKTWi2
3ID9g2z636g0IBF4ORZiM03zVl8pJPjZqjS9ezIAd67eSsaKNmY+Ylu3nN4su71Fntqy4fkJ2+gZ
npiFM08VX7J6HfgOalTYK+QtsYdjoDPvncGneAH9I1BPe0TksCThLUd08WOJ24s128sumE2uv9kA
U1YxtjoSqfjpcAq5VvfAiPK8eNN9NFD55wdqVSFaiyoKC2SBGiPsCUEpMP9e1RRCsxzgfhJMFqKl
8C42hlVkuF91Mx+oots6CqebbebrPu9PddKdLQmNL+S3Z8XbIEj+oD94l4F6TkBLeFUgNXPkhyqZ
0pAr8qmk5cNcb2W8bJsCRCQGuLNli08dhwpo0Kph/wSp2fCfTZ2eW3o/Boaqu372ecqan5HlP4Yh
HcBpN9KJML9XdnKJw/aZJCjKiMv4tXx4c/noUUYw5mDEcQjHH1c3bxY+Dv9hPkouQ9spVu2VjuBd
NpjHwvZ2KFs/GrO4n+bxQhP4rz6pHmaklfTCbCBgPlkRfLAEZlrvc/9znOgrN2wUd1Qyh+LaFta9
JRcDLwipdZAeW0zkH5J9i2KKGd+2irhFq8JHFJkH+1bVb6Nt8WcCXejUmGeQR/r9dEXG/z5P4wNa
oivyav463B9bxu2K7sT3DJQ7K4y3uSjf8VWqO7wkWy8nfR4F4X07tXu20oe4ix+iqHTvTGnmHIPC
t8Wxr/NIW1LqeocxnZgaz9VnxRI3quZh1Zbo7F0k9617LKPmMORDDbNLnn6urMfSpXE2qghQtJ65
iWRzCZXFm3E2AZOIvZk1oRNr4uo9lm+ooyDq8/zW+/k2SFoMistzJetXjeqGNXQK7+Y9XApjpXjV
EIdo4Ijg3GxuRzzsop6uoTpTd5PrXuxi+MqsJ6q2OGrW5iEfBQYWixu7XdAQUJoDXLpNC6yod17r
04JRqFfHSB7Ia95ncsCpQNEcM3dQbA6mc9+f+wEkurCydTmV1Sser+4YsYi7m6j9uLPzuMCRnTz8
tbbRhwNynr88e+l3gF4rR/CFCdpm00o8GFlHYrY1YFnpH+RFzupMGqz5S34af5gXVcYPfEigKhQP
G2ttRuMpH+lE7ZyvZMpvWQm53g9M6wfv3QuwL3kmyqgib5yNAFhenHCXyfkF2wn4uVTXyqflQk+k
Wpgk/B6f5PhJnQXsPZBfmOmjaou9SfLLCqkOn8bdQoOzrMOnJTnKzPnmKkAPXrHL0A0wB3wVNZ/n
Ds8noC6n13ydRfy5Y97cl0v2BIz9DPVxmO3pZypcQc9G+9SZoziLGIIkfaPPivUF21jP2LuKjX5o
jruhDBD+NcWRfs8fty3RCnOvV/aH5F8acp7OCdUCNAUjdosP8UAcvGZiJ6frCOBvSOs2B3S2GNzB
p5lCAK0MkjLnIrCU79HgpKt6bvF14f12xG/Bcr/RW/4oNLYLa38x51sPDKAhbZfP010DHsBx4C0C
F8jmeUeeDbbFhFZkipIDFngABjGDD7Jh25ofVGoAQecn9Dgi4KkDWX0c+T8F/Ad26W/2GEz1NMsQ
cM4ERYBvGDTpEII8DEt7weyOStDKti1QhCmyAixI3osho5e3sk+e8D+NQTeSgFRALH8bmrGING0x
AxwkrbzWmsNwy35LG8bjAqAxZB10JMRGP7iM9uVjWiiBqpZLE6g7fB2gh1lyjRk1+zFoCmQpGfKQ
WxI8pP131zepCI6wXEb1KyO871nTJAqshIUWSMU6tBIENOT0iAH1YCg2e1YDLGWkurEBU2na5JcA
W+kzkqNgLHxBKTxN/YPJ5p10ULiZQF58u9lmIDBBy6rDAoqZ8v6nAchZlZx8DZsTJfhMZrZUtEeX
UnM1MB3HFtBGtZyeB9CbAH+zq1mcGH39rOmcsJAPClynBNtxQueZZNV5AOcZwXoqvsK25nwqGmCu
jkZ/9NuWRTMzLbAgE4KrsQNA7KD+5jC3qfzhiICBIpWSbVNZ0iqCuIetDFoimq+Bj+au2HO3/inC
+H4ATiKgfxTT2l8Up2JNL7lgTFlMx6vmmiawL8OoPmzXou++ZDBU78ju7wmDYyhAecrjBmAVVIoK
O01OGYiA+K0BUwFVLYyKG9YJQR4Y61ZzV3hyye+l/ADNZOWazgo0p9UXLadLsQ5Mh71GcasBuuYG
jHLSjFfle+dKU1+uxM+IWYX1r2bCUk2HKS6f0V+8GOAYCWrKxDRLFiTWdtR0mS5fCjVv5lRoOPuF
pgNANFuXOYKmiXz59kDV9NNRga650byd3RIZAFCbEU8PsBcEewXrolGTb/yKyIFMPFqaimtqZCJc
lWxwOWvuXgqHimr1F0nH7LjXbF2Q031Sg9v1i5LbCgDPE80+11EgkVxMAL08iL96gD0bcE+Wyxsl
IT8+oToMT2i+22up3FMP8FexpyJbwjKe1w7QR7nyl2vVwAdqUHBgmYYU67WDIGRWvPUgCsfZfMw1
Ytg0NVPoRKC1ETw9wRAHeEQ6T9c4XjduDJ6MnPNxGpiI9950ZAx0tIB2qobgiGGBOQrV/9iKv9vq
LwTSCa8+TGQJG2kTZK1r85Vt0NoflosFQ9mkgHM+VCXnKbSMmrOEt4zgLgerptIHEpNNC5hpvc00
omnCapp/UZuxBjiLQfye3Om1cSiOdpjYlhjCfA19dh2AFaucg5PaW8HMQmhAtIIUbdN2Lwjqs0BT
38x7byNMaQz/Kt3qrdKwKciyS2UbAGqZVw/IJMn5mS8GhGpQ5tz98w+h0VWZFx1DJnDW2Zj/GJjF
72ZI15rklAv5mltM3iFhO5OTaA8by8PxG8KJixjMLOysMlw2utzRs4DyTG96t6FsJzflxa6523HU
Va/NJoTIXTSaaxlyZ+XRvoLZ9TW86zbmU6Rx3mryaBLmRqFB3xHid8LoAcn2K4UEpm7viQQjSa7p
y4EUzoki4Te3+CrxlC88QA/jnMAWR874GNDbnmjoWLb1c6cxZKNlZBarhB0VFU5MIspdrKdcGl/O
qdnx4ZljuGajx/yoQWcF8UxxxzaNlr2AhC7TmEGL5L3RnEJOOCGjnN6bdxkEdUy5NyOd7BbAVnP+
Y87TgcwKir+WkHgiiaNiF8JkT9S+qsr4Mhw2yzILH5gP98yE0y2vpd/JCCIzJMW28suHhk63Sn+f
ZbvQ9wYRXrfAWyaMuIIVZwUEZse8L9Vn18quAfDlxoIvj1qucIageZwnxgL4ybsvO1aaSYdNz7vs
MaP2N++9jw50feJeVYOy+yZMu2cULyGQe2yWkBNQ70NaD7BNkPAFSLw/U09VJhzSbG/+g2jwMGqO
vienmAPW88ncFYD2kWK1m/jPRg2RR+SQmg696ObVsFrA9P3IhfKD2/cDnklx01zh/OjoIzML4o8Y
AdYf6L8R6kok+OQPSP7D9q4lHAB5dQWo4AGrcwOeThB0RAlyY8E+yycYnEkdGUyxyYO60PkD5dSE
+Ikk5ChtJiIKMqA7lshCUaBPJMIgQ/yBBb6XiHCDPdDJScZ7k8QtfoRWPWd6XM/BCKlVvXEaruyd
Hun3zPajqUJAPDyHzPzZRNwbWrCsGSd2AlOOokmxJVBh/dWzNQha9gmz8t4L/psZRV9LSQtEjQlR
ttGlM2w4CYVrwkUOQ0csNp1TFZrYH7hy17w0J3N+Z4dZcD7NdxMV9xlV97HuvB8GBJc5cn7YBgVe
LmlqmsX8QCf7vp3UU8op1Zeds/YdOvqqueyus+dE54Z3r+ax9n7NuyIYOoBBIuHSggXLiulbGdkq
TWFy8vbLr+LikFRcArC6kJWEms9o8DH84WzyRkMvseosnycnQ8gkdgk8GuaFKTylxDaAMl2k911f
tttB03ncfMWpk9yjFgMTaTXUt3Ses40iL9Z60ZeVx995ztvZN26q4k0tzHv8OxtF7RIj92qTNzhE
8erXt76eKfterN/Z0FFdJlsFdyNN0tz2ronN4xB5u2AAugCj6WEn/dx7iaKxu/Mi7tHWYv82B/IN
5ZNHX2mUc2JcyNHPBtBJT3KPcTXu1u+uMS9mY518qzjXHX5ky/ssXETlTeidIlGt5tJYCRkfkB8D
AFHbZDl/siw6mJNxbwzLwGEqfdOFdLUbno3ky7F2SXPoq+ixctUWXUoGRNerbsMtFpRUoDsIdiR9
zrP9aA0mlJtZ8AB0SO8ObMrnqbo1qn1tbFc9NH6KY5quX9+nxLSSZrQTY61dS3PH6d2IEPamtnnt
a5tEeOnz+TXfA6dbJ2Hjnemm2wqai9dp057CnJwyhQUqQlJTEKVUVkmeMnHtDYJZ51hFXHZcTlrb
XpT+ZmRJSTxeu4TRGQsrF8eGxy6Pun3bd8c6wprGiazd9pa61WgvREgtggVR3w46otht2uyXB9pA
ZlcniEh28uuQ863QMJIXtSbnV6GSB+jfR7uJblP8h0Mp0hfqiU16svrBYxD0Z8FWzxD2i0Z4Uzso
2TMH7B2dm1sTLFbVDovkKYUloy7Sy8ojthLGmnu/oCYZDPKuiH+3RPT7zL9y1qpn8H+LsQXii5jS
KYrXo1PPw8A3Ugjm4jlXpF6FAxbHqhCAO3+PDXc1OUhOA+D8xfm2m/DWzR2JYGZREgE5LqNzhIkt
yHq5zRqLuXG2dmb/abJ4dHcDKQ+FK/RYluBKo5P/dOOAfFf55BRmenlZgMzBJeJiyHXYxQObTdV6
toCknToMAFIQ8JqZ8271tbueRbjzERGmKOpB3dNt6Exi0074u3yDPgTHd9iA9PD4XrkzsYzjbmXi
h1QA093gvrko75EorFWjzg1I3SZpvb0wOesnEOd3tmV8cSyJxuYrYwbCq4Vmp1r/pphxszOSP+my
INTo0xHeLr0ia7wXlsQaFAw3fZ5rk2Rf1MGz3aWP0MSbMORFjPSghJehcrs8RhWC99ILviBVXtk2
b92wBiodfg3D5O4suH0RqG3J1r6bWZmUulBaUbtYJ85GdR3yQqpFMsJJdbrmgXsgvMkQO21oDnZH
+Ls0oc9tZO5YkDdm5MAKzCe74LX13h1ORn2huhHQtOO+S0OqMNdGjSx/cM1nBhNAqG5xm0J5dvSc
2JMF7zNZXcgZv4i0PTRudqDz8m0BGie5+bsTBaHqnC/D8j1L/CKpUUEplLDJsdvepSK4jFnIUzI4
+rPu3ACLEE3/zEHg5LrDMQrjLTaNfVkaVzZ52yTpt2IoPToQACcyiJv/99fIISHnwEZs919vkffy
cyj/5X/+rfjf/6Pt1N8ems/kn1Ka//gR/2ijQgXuB4yATUHM2yED+e/WPufvtk3OOfRsM4Rx+ydp
H01/Dp9nUppW4LNg/j9b5JAGKysIA+G4ocNWyvvvbJHZTf/nJTIdWX4YOgFSQSFYJ/PP/y9ln90k
tmO2VYNAzmJmRbBO/iS5+VyH7WtujOc0qP8ELTPYvqFVOcRZg4mhfbLVq8WgzjdYCKTGyWvGfSv8
c8IRJPUbrj5wEwa913cp0xSXovisshFJZvco3l/qJn0UVX1IpHrLdAvWAJl3LNt15N7ajn2lt+Bo
tsyHOaXgE1R0Ui01u/lr2Vpfg/XY1kz4at3ziWte8dgg3twSerYeE2ORx7DtPgwze5kmsKSiXy15
+paynnMn6zo6n+lYMFAmgSJ/5/4bMbmnwTTfHc4Eshf2nRrHjRcaB972X0yWQFInRhfWjym4FjM3
oYjR37D8hMOenpOKYA4uYy9/mmq6Vz8Cgl9WbXEbvQUcp7u0OTiu3kIb9xZn53HwCaOVarlzzeWN
K/FrLemXyBPKap4FRoEYoZAmvobuSNjbM06tm69K/2HhOE7fJ6M2iMq4Du8D91AOEfovC1T3R1AT
VhYEO3OWFjJkVPiOCRvsVrb5PmciRl+3yivGgMVdKeaVduEjYGDHxSULQXkzqmdCSAx8DBppmB4k
frDlIkEQE9yuovFlrEcMFLvF/4yZKc/LdhpJK/Y1Ja9VZv+E+N4SjGntWzI/+Wi7IpuGjWy9iDMa
WYqD2Q6ZxHU/VILLTBR3noXQBWFt54bBiUAEsw9THu06/Cp771Mp98MPJUvRnqp4Q8qrFSM8TwtQ
+vrb9Gayi+G6Nqy7hKxT4a9pItjH/i8l422m1DoRQK2m72/jAPDB4OFo4oenzwZ1PobkgXDqnRm8
JZJr8GKsemp67hRM9twzGhLW/CtO7n2nx5sPjCrZE/fuwM+itiki6TYVzSYvq/ukqO7c4MdIdZco
c+m8QJE700Dw1x22/MWn45iQUibdfcFsQNUvRxM3O8Gcj+u2eM/BNlHHsPHEhzC2w85e0Pjay23m
3digbHMKqnKzYVMUzlouy6kR5O3MNN3o+yfvKHay+l1b+qgHqTI7sNq6FCMLeDix6cefZhh3iZLI
pjL0vef2J8JvCz0+9aZUV92C6kFGdEMRoiKg6nO+bEEoXWt8WMz5ngTrW5gfXCtlSkvNoX8xCvnM
7eo+mp9BQjg+Y3mZyPezyO7RQE9MvMwSd2xC11gwrHC+xAXn/xkDZN4cqO9kiFSeVJQcvPh1ZlJN
KuccuxmXTfd9sZZ334fU5rBt4ccKl3dPxq9uH78y4bFaLr5msp+o12qqfZOxDCrz+d7AiD9NcJlZ
66Zw5beCDTdpypFlArFicqv0qh6AZrmahRc1DZwmLIYsFoowTneRa8Nh2cPV64+RXXwSmN2ZKOij
lN2277xSONyMM+0su8ipf2zve0YnxW13fCQgtdbCjiD6qJlxxCAKc0x3axlt89S5Ne3eR+OUVvf9
yOxWxTsCt5SBigmShb1o/MwshpCtfJhNdAwJmIykfzPdsVsUGerFipe6Q2Nf+hn7lF6PbN9tbCLL
KxlJBkbTJnWdS+W019TxP5LSexnUD+HltQX8HqqIlvecHK1fUzIg36jKu2tdyc+BpvNp/mJji7Ez
4gstx/zcs26p3PijHf0no204M+uM7L8ydy7LjVpBGH4V1+ytcAelZryILNmyPbZ8iWfGGxWWMUIC
gY6QZPQEeYbssswiT+HKe+UDXQZdTHnCLER5Ix+gOc05TV//bpPseSGPWhYq0chrGNE32bsPJt26
WvUfur2TSYo5pUr10AXyZegiil2r6c8whcBoHF1Mh9rZlNQBAdKS3BpPTDvoBw4MPtfpv+vNLiml
rJm0TNP8rz0CotaIQJf30FNoLSG0Z7ylVABTOk3b0snkMkxTPE1dXHuCXg+gI5mzFEgStBf5RItV
9xgTsCWCLwoYJV3zN49l0deaMUFPuil1L6LDwaUn6w2dBBHi0aEYNaLq8Nbt4w8DJgMNc3pySEUD
OaPkL+DeafQ5xQOAb+yaXwygGcOIWtW0nB0HmNk7Jb28JuOHI0eKMHtbwj/au/E9AOAGtmGMT13J
/wYUbdiVv7yILpVJNDxzgRChF+hkEF2Qe/JVCxPaKSjNSSBAlqHToPwAJOGZ2zUbPjhPrtToVRH6
dC8lGKMNG6LqnSeS46q/S4NBczxIrgHtupI80DgVBVAENSGU/uL5NTm+p+ncmTzrh42sncLhiTkM
QMgDxUMQfutNgqYAiN4iD53E91hgv6BV9vpEJYDOUyWXb0lyh3cF1Bu15hvJmR5r520TCM6WoV9r
YKIZ9S59DDVR7yHuYlW00uSrwHhyo9lJMOtYkndltUfNthychyTbghTg18ho5kuWaHhJXXaRFcap
gx+Bp7fwstTxUD+2rUcNi9Yie6R7RYtCvHlRIwID2Jvi46Bcke+PEdFtHt86GRwmhoii4uvG0J30
Hye6etIFhIq4DxkxfZK/9UtU2+ckTO56eKZ8hYyL6bXV++aBbQQo4o0qgVoUKqCguF+rNEahZS8o
XDjtdLoEvUjacV9tEdOh/jy6TFSaCAxHQQvQxRrVC80p1WuEPvshpvi02kJrOkanu5cp1EjEIWYH
ruOh8iDaICRNTbRtn1z8bjMcP5NcSFybZPpqH48CmIwxafmHbdoNqXUzPBdDvf7iapRwHw8spfPj
Svlnr4NJHz7HH3/pvPzaCaNEeIDhHH1c+3UVOYPbWDhO/NmONs9cu3B0lA27Tnhsx/baj3oGXnI9
dkRy44zGPkTSSxenbo1yp++jrdAbxHc4hVL8k9wt3nVS8Y0WoCp3SeR8+tAJx4M4fT7XCwf5jNBU
716zA7Inyp6k6Aa+zQOPn7gz6aAm+j3Q27KUHajfPpHdxbCsV1TVkiUCAvPhOWB4jkFvsaB4dktO
F7FybQL2U0BJijeKhdeJ8xxYIs6Q+voeRmzcZ4MRrH7ZIPciO9YZoVZUAGIUSoVWw9DbQ0ZsWoZv
rIg3GaFLFYw9/jRt/srh7PqKoMLb1GVlyaj87k53176sCFZyqRWRMkIFewirc/XK84xQKpZJorRq
YS7v51IgH7ssBwASInXbQszkp65XAG0C82y5BPaWA5swVj+6GRCPOD8kQzMX8m9rM+hVAvaGMie0
h+LgnR+IInFgmlSxksq/cxfoNCW3VITFfLvtEwdW1RKlNgFLQK7iBdPx62cHuyq/F4yKkTqmTPxc
+ykGFMouynJAUQyTUhPqRdJjYxNQhWIY+AJVZT68tzrCXExt6BzbytKbe4GlgEtT0nVQ67KDXZ9f
CmaFPBlan8333B5tBbanRoOfkuuAD6Kk0DsCV/H6vJEBVDYhI/buzVc1XVWN0u8d0EFTo1OYsvgK
bCjJWoUwEhyQ908Gzvv8yD/h1RuGpKoy0efs2OIAigIKgb6vHNjqdPQ/NAEiGlVZz1lC+b1vVRQL
+VeVf1wIvkNQrAxKAnb+U2Zves5ol8X51glLe2x7fGFnpfCdmJNr56XW55y0k5m46e+jNfGYWUC5
waVFlJFZXL6Y3zblNVrLSS3/eeo5whYdMNoz0ounvLQDrNYaFIXtH1B95gSePTjYtoxXIu/7w336
sPboOWlYSMuOvBhaNUz8g/A5jaa5YydvgkJqHpErS+o2HMfd4kktxNnPofQ5rTTdzT68AQi0tFi1
LKmWP3P+/WPHG8pZ7mVpnNuCAEBycG+LpIDST5jN65+jmMjqwH46uLAfnaCAGjK37LwuvEdHOJ0C
IqgaZYmcCvsJGufi9S+Y+Pp3ATVU3LLUWrZ4orNOxykgg4ZdlswKnbiADFpMWTJXPhUZ46IXhO5R
lsiD//rPLhG32ECpfl+WxFISHN6CYzF6QyR87xlYTG6XvF+5yra/Aktf4K7L1r9w6Rkd37HF0X8A
AAD//w==</cx:binary>
              </cx:geoCache>
            </cx:geography>
          </cx:layoutPr>
        </cx:series>
      </cx:plotAreaRegion>
    </cx:plotArea>
    <cx:legend pos="r" align="min" overlay="0"/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'Mapování v krajích - zřizovatel'!$B$4:$B$16</cx:f>
        <cx:nf>'Mapování v krajích - zřizovatel'!$B$3</cx:nf>
        <cx:lvl ptCount="13" name="Kraj">
          <cx:pt idx="0">Plzeňský kraj</cx:pt>
          <cx:pt idx="1">Zlínský kraj</cx:pt>
          <cx:pt idx="2">Liberecký kraj</cx:pt>
          <cx:pt idx="3">Královéhradecký kraj</cx:pt>
          <cx:pt idx="4">Ústecký kraj</cx:pt>
          <cx:pt idx="5">Moravskoslezský kraj</cx:pt>
          <cx:pt idx="6">Olomoucký kraj</cx:pt>
          <cx:pt idx="7">Pardubický kraj</cx:pt>
          <cx:pt idx="8">Karlovarský kraj</cx:pt>
          <cx:pt idx="9">Jihočeský kraj</cx:pt>
          <cx:pt idx="10">Středočeský kraj</cx:pt>
          <cx:pt idx="11">Kraj Vysočina</cx:pt>
          <cx:pt idx="12">Jihomoravský kraj</cx:pt>
        </cx:lvl>
      </cx:strDim>
      <cx:numDim type="colorVal">
        <cx:f>'Mapování v krajích - zřizovatel'!$E$4:$E$16</cx:f>
        <cx:nf>'Mapování v krajích - zřizovatel'!$E$3</cx:nf>
        <cx:lvl ptCount="13" formatCode="0,00%" name="Poměr">
          <cx:pt idx="0">0.82894736842105265</cx:pt>
          <cx:pt idx="1">0.79253112033195017</cx:pt>
          <cx:pt idx="2">0.78343949044585992</cx:pt>
          <cx:pt idx="3">0.75547445255474455</cx:pt>
          <cx:pt idx="4">0.69354838709677424</cx:pt>
          <cx:pt idx="5">0.6875</cx:pt>
          <cx:pt idx="6">0.65319865319865322</cx:pt>
          <cx:pt idx="7">0.61710037174721188</cx:pt>
          <cx:pt idx="8">0.57723577235772361</cx:pt>
          <cx:pt idx="9">0.51538461538461533</cx:pt>
          <cx:pt idx="10">0.40667678300455234</cx:pt>
          <cx:pt idx="11">0.35740072202166068</cx:pt>
          <cx:pt idx="12">0.24319066147859922</cx:pt>
        </cx:lvl>
      </cx:numDim>
    </cx:data>
  </cx:chartData>
  <cx:chart>
    <cx:plotArea>
      <cx:plotAreaRegion>
        <cx:series layoutId="regionMap" uniqueId="{BB7AB68D-F970-4302-8EBA-ADB3AFA069D6}">
          <cx:tx>
            <cx:txData>
              <cx:f>'Mapování v krajích - zřizovatel'!$E$3</cx:f>
              <cx:v>Poměr</cx:v>
            </cx:txData>
          </cx:tx>
          <cx:dataLabels>
            <cx:visibility seriesName="0" categoryName="0" value="1"/>
          </cx:dataLabels>
          <cx:dataId val="0"/>
          <cx:layoutPr>
            <cx:geography cultureLanguage="cs-CZ" cultureRegion="CZ" attribution="Používá technologii Bing.">
              <cx:geoCache provider="{E9337A44-BEBE-4D9F-B70C-5C5E7DAFC167}">
                <cx:binary>1Hvbchw5tt2vKPTsVOOaQE5MT4SBzKxiFYt3ihRfMiiSQt6vQN6+wA/2B/i8nUc/+BP8NOf8lzcl
TY/EZh+P7OkId4VCiqqsRCGxsPdea23ozw/znx7Kp/v+zVyV9fCnh/nnt6m17Z9++ml4SJ+q++Fd
lT30zdB8su8emuqn5tOn7OHpp8f+fspq8xNBmP30kN739ml++5c/w2jmqTluHu5t1tTn7qlfLp4G
V9rhP7j26qU3949VVofZYPvsweKf3/71Xwb79FD89X+9Kfr7/O2bp9pmdrla2qef33733bdvfno5
4q9+/U0JE7TuEe7l6J3vI0qxoOjzi759Uza1+XoZs3eISkw5h8+//ObJfQX3/ePz+Tyb+8fH/mkY
4LE+//vr+797hp/fXl++ffPQuNo+r6CBxfz57b/916ehaN6+yYZGf7mim+cn0HefH/mn7xf/L39+
8QEswotPvsHn5Yr9ny79Cp6zcn369/8y/PPxYcE7wYRg2A++vr7Hh76jQnDCKfnl8rcw/cC8Xsfp
VwO8AOrs+A8G1H3/6D5mv08kQahwiSX/HiL+TogAQugbBL+D6Adm9BsY/WqElyD95z8WSIemvx8h
2Ifyaf19YkpSFmCO/S85D38PmHxHJEEowPDX8wsufwvYD8/uddR+Y5gX0B1O/1jQ3ZV//Z/174MZ
Ib7wmS+/gEK+x0xAGfMFI/R1zP7xab0O1sv7X6B09wfLgvv+r/9aNuNf/0fa3z/+TrSCoAD+MPYq
XPydpERwTP6WFL8Psf+L+b2O228O9ALA/cUfK8yOs49P/e8EnBCI+NT/OzLf8kH+DnFJAdYXfPAH
JvQ6Ur8a4AVCx0d/LIROy6Zq3O/AM4AR8oAhzrH4Qvnky0xIOMaMAAv5tmr9wHxeB+hXA7wA6PSP
lgPve0iB9/3vUKxAVBGKfIIp/YWVfxtE5J0UoBypDL7HaP8jU3odpVeGeIHT/g9GBndZ2vzbfwPt
90/Xvky+C0BcUU6+8sBfaV8GjEJy/CLX/ciMXkfp1yO8AGmn/1jZ7tL++39/evydcIJwQgQx5osX
qQ6KEcADxeoFQ//B2byO0auDvIDp8uqPBdMevKM375cBgMrq+78ln/93FwlqEg185DPxNZJesHMO
JQs9Z0QA8Nui9I/P53WMXt7/Ap73H/5Y8DynheqL9v3nJ7vgHQ4IYZx9pQ3ie9rgv/Mx1Cvh+99D
9GNzeh2m18Z4AdXu8P83VL9hRn7ZzF8C6Luv/KAN+9nmowFiGH/RSy9KEX9HwYZF/jeOxbdx9Ddv
9Len8zowf7vvu6n/3lbrb9uwvxjV4b29jz473N84sf/x1c8PCO77i1u/pptXU9yX1Tp6/Pkt9jEL
JCJQR35xz58H+i5Z/YZh8+ooT/eDhWHlO8kDAlYTDB8gQtnbN9PT5yviHWY+pwhMKOoLLCEx1k1v
08+OPEhjmA1sBo5gT0BADo17vvQ5zRIuA/ASwZ4Sgfil6XDWlItp6l/W6Ov7N7WrzpqstgPMBgsY
qv3yxeenBp1HuZTU5wHYxwJSA4LrD/cX0Np4/v5/KiZcrLMhq54z4YVjPh+SxsS0rJVM/UVVuc5t
oKqJMdWjItDNFJyTXnwYg+VuCoLIDumWSHNOup6qoVh3hXGNStehU1khLrqlnnRZjU3c4CZVdTEt
ipqEqnJMBbydfTUE9qKn4tDl7Ny56Vw6n0QwqfNhnT1VcnbRyvHD0lVGoVWGIrD9oRqyiwrNZ6jp
yu0yz7UiZnpMA6RxPR81Urq4Z6Pb+JWZ1DpWqSowT7RHcShrYTQ1aaW8xoVpL59qz+u1yYJPs5CV
rmlw5THfatKwqyVllxlilcrn5mo2ealHK0rde84oUvv3NMEf29FWIaY4OIJ1GEI3lIseEZ/CusY3
HmmmC87XEJl0VsmU6dEso5JB3eh59JjufbGtEN/n0p37ONAlbbheCPXCdhGwYBg/dSM6wqmXKYTd
ee13x05kueLM3BPonUylnyu/zTdT624EmzdswHdEmDCvUg/W2jskdXNSD25ReGh2Mi0v5mJuFK5Y
xPv+zDMt0m4eHrmb3su0TsOy6t43IjCqxIjpgQ9ISYdCNE+N7sZ61UXOyaaERKV4N2cqSJezYpHl
0YoTX/tjcjIuw6pHX1aqpMWTkevHkZHTxrUn3OQfKuzfOVncrXO993hQbjrUrNGUD2fGOl8LzmHM
BVElu3FRLU6PsnqhsPPqRtXQMnO5PbWru55modoqOc3zIVVdPXyojH/bVt3e4GDQfek9BLTgYdux
90AtL/latKoZ5Fkui0Cl/vo+56Ov+IDDyrCbdUIkciPZQYXsdUHkR+MNvlrT6cna7rpb8ptFNBdB
n1wFa9dtE1YJTUiH1Fw2Cvo3Wz6xa0LbG1nzJiyW5cNaZk5zXwTKn5JGU1zHmWx1L5kXeuNyzDDs
h9R6UZv31+tUdYql05nMyi5KMTnylvS4KAqrEleeTEjsOHMbnLK4DvITW/q7SgShy4SJTTOvmjDP
U2hEVwRlBgK3PoiS6LbwCyVNkSgkkjaaW29nBItJG1ws+K7JuKat1XzsNwmqdWvnSFSDDlKmJwYT
M/aYCKz8fEYqIK1y3ryZl0K7pTgiea8blqh6yaIuGGPryV2RpyHq80OHb0xKI96sRhX1oPwVRWvp
wiD1upMAj4++8Yoj0yVcp2g+LbOZQyh4HOI4W06H1IidLMetM+2gVievK+F2LfHuA9fyo3S0mfIB
ImUCi1SV2bM0oxvD7AlH/UmepbpiE1Xr4m/msTEQfPbW2OQTdQlRjFSRnaZDPQ1naVobtdA0C2cb
HEHAnc5ygGAnU9iIulbOuNjW3XmbTlgtqDgUKSU6zaq4b2YFCTxqEypVNqSb1utDPrAkzBnswtGf
tOHShsPqn2VeXsRJPcwRqZpVd847YaijOi3tvlyrA82DTJe9qONEFJkqeFuqYu5KbcclbMrqfe6y
U5eOBUBQ3K+wRFtrKy+qCG7DpEfnkpW7fmlRmOHxfB4h26yQpawjfpxzKTQuBj9mkGZOliKLXTcc
ettI1dTynOfJqMYRgoAM0DUb6L6W1aAwLrOQcFEpUVVX9Vpb1RgsN6mbuigXuFZF4GzYzfaIyT4N
hYPQMORydBxWGIuoWXvIQDSPaze+t2xBYTF0cZo0MapGoxq/2rhy3a5lCmmmP5oDtmNu1NOA1dqm
jUIJu5hz2NW5UdPgO7jD7SW3xVlJylyvWdvAtHmi5kGcVBmf9VLOS8hGXkH1aR6LKquUHPzgnKJ+
CBeIgJD3ra+RnMNlGcrjNZhP0VjplJXzHvBoo7qw1zOMmwTztmPrpliJngJy0ozdg0Ver1iTKC+o
jooZ7TFdslBwR7aIjzbuFjkf+7Ztdc6brW+Xg5u7mPfLtihMhHqaqMprZu3XOFdJUsStJ+4IG67K
aY394V42Qk2reJ9m/l6m0y4vujjx572cieaFjNq2jxLXhH5SH9pKHjJR7ryyCwuCD467qEj8D9NQ
HRe0Dqd2PCGG7E2bbHgy6anKnxPTaVmPENldLGBdRQvByJJBQ+LcZu2qm4aUykhvUnXppRoqcZMr
SdpCDxL7Icqn7sg6KrdNNq9h3XbXWcY2slpCT7hJ+SWOh97GTTErI54zdTF1ZwWsuu34Q1n2W26H
sJ/bdreiPmzXelKJnZpNCg9j5bhEslxL1VUMq6lq753fjkp0OfCCrh7jsukuUTtMCj4/QwhK7EJI
2PnytBTubJr9QzDnygXLnjbmlNkiIk1eq8CJTSdFo7oSUDC+exxaCWShW7U066oXv9u2+aREKXq1
Dn2nsDBZlMvx2jQuTga3Pq29d2yDzI/KZIhLj3hKyD7scHeK8oLrlQz0qF0gxTH7mJlqPwZOs27c
516/qf3iCQ+PXpneVFmzq/v6Nnf4dGoJ3pdDOWrLSXK5lEUZsnZWbDFce0N1KdK8C9daSLUW/qS8
lRdAHiARi5y3YTAGpV5S8sjqtrrJ5tmq0e83XRDcjc0SeRpvkrhD3WaByqrInDGNCDtkpbAassSo
bFqdFQMSepauOExsPO4QulqLajymPBt1mqR4A9G3de0E1aPxrOpnEoL035Y9u/GaZeOn/JoG7bx1
eZFo3iYz7CQgVW3a0bAb+DFN7YOsxMcmq66JLI6Ex+9RwnciWR9mbw7RM6HhdOdRg3UtpjasbGI2
o7GHya9ZCAkWztl0/VlZoEvOsAklK5YIG+ptbSGuAMxVT9kKIeBl0SqK+8w0UiezFZpOQ6GtlBro
twvnMQ9OoDoeBdOMdgDJlcjIlT9ClrXt0IaTGGcNG7I5GRBEYQ3bLOrWbAw92t4vgn5C/lhqMDdu
pkWabZdOTYRz7NQ6u3zbWRLbZGJ6zEsI4dmnukIi2LZlUIYZVXkQVMBpxKfMT7Kd10MBSMryPfLp
uPFkBaDXlaeThDVR4AcR9pBex6HThJunAp6Oynk/LOKxmFJIVeiySLNBzR076YoxLkrAcJD7hY9U
WYxup5qGrcWNWkauFuJpLpY4bYODw/N9k6ZL5LJ+0UUKFHtJQyKnI+6KmLVuSz2srZ01o5xqUqVR
vaJwYex65vem6M+MFHdstZHEc7RwEcJe3/Z9e5pB1hy87mYV5mKQ9GDzdl+IPmy69E7SHCuQOZ0S
kDoTVF143D5NguQKL1hXgz1YnznFBQiEebkeCMRqYUup2GxvbD2cNjlkhbLr3/s+C0nlnTjPHtd1
0ezR2u2BHcUrqwgEuu+BQEn3M5+gYKB+h31e6jqV5yU6oQtkoV4twFhBhlz3wo/ytbgTtt4Xs1gU
RMA26LtFiT6/NcRBsC1jpVbfu6A9Py7rfJsI9zQneba3fdrpvs6EXusOAE+7i7UutbP2mCZBPBp+
ndnuEyrru9RkpyxZIgtEuKPLFYGaKmpSqDxb4tpvmbKkvratd9MhEXlFeZkQE+NE5rD78+txEUBP
fS9QZOKqlXPcdYNmeDzCtdtWdRNiyAaRV7bnWdXFLZawJXs8ap6tIUdpo8vMP2VV1x4FVauNERvP
AhlyORSvOlw4joICdnk5hKObp5C26HzmUJzx7N+AgPMhstpzqKG3U2AfROpq5XclFIn5ozOAEHhN
Op3TuM/6bdDhQVVlpwbIFQtLz3viSkUaX48jMI4pxYpbp2s7hStwBg/Sm9+lD1NiP9I1P+s9C7yJ
nXqE3fXLmKuqqsNhLndzzy9wkW6nKVFyMlHVV/sK0aiZ2sOyVJFsgKTl3a5FeehZeTsna6OkhPrJ
6D7BKKaYxageDw0oKD0H87HXpjogJlWZs1wNS74AlUxHNTTLErcgXMOqGPZyzQ5lAonTL4zZILnu
gUhWsGnTQrdiOqbLEFIgg9rdisZCAWVqZB+byTyt3rL30+7a4nobcBEPoqgVx94OeThcKw/yOmlD
tNgdUEOj6prHvl19CFQBVHntz2i3hAEfRZgw9NBVOOwKpBfrf8gX/L7MlySiK41BrmMFIyg/S87t
wB4CXn8oGAGN7HehyeQxReR+Ne2ukMVm8NJn5TmFIOojMVCFkdnA80eVu1lNpQzJDp3P42KcthSk
PktoVEzzDuraI0icvSyneE7mQjGGU2WBUHWdOEpdGoM2N9okyykRMHrT6mJsH4ZRXPWVY9r1/rkb
CrijNEom4gS08ic2jg2QenrudVKRod3ITGxW18VEkB2k9VAYHxR3ah5HvjzxfHpgHt1MKXqanW1B
S2UX5QTUumUWqJRL9+PUGM0Wb9W152+FxbvFpqti/bSDU5oH19SjKiFgC8eieWnjufVBoJha9XVw
DmGnB9J6Ol/FDQ9aIIg411Of7QKQVwtaN61BxzbzQy7kflxAj0lD2WMX0B0oH9gTMz0XLtdtz3Rd
rIraUTO/OvLH9eM0phtjknBd+vdem5+tXdJExM2rEgPJgQWlXcSlu+zb4dpbVwSxlW04Rp0aU++K
1vQksWumkix/nPr0BKwGrmo6HKeQdI9b4X2AlgmQ9dJ0J4OYgErT2wosFeeNJ6VdT7xG7AIzn8tu
vaCiuOSmiki23lFW1npYzXkb2BiyVDQtXlhU6c06w37BqzZTum8EMCozk2Pi91tbISDXjALftGdJ
0D7AabdjlreLGpvmxjT9dpJ8XwYToNxVqnf2tuzHQBPf3BW86UFNNuzIz9uPg6wimhdRX+cf/BVP
yrL5EefWKlOYvUltHLTLvcPtpLpV7vt5PPbFtHGmPOKVjT0hJ93Sfj7tlxUKxwxWEqnPDQZNxLv3
dbOUoUXBuqfzsChbmavVMaMo2Bam7FKFCv+uwZBPe4dsZNMgD3OeypMyob6WSKS6T9JKtwakS1Gn
Z56fIeUaSTbUzfCNFKJFJGwNiaPx5K2tDuRaKfjE6WFyhaZkfVY3aC8yyP6zlVEAyjo2LivUZCer
XTp/CurhYZ68IarnGYoXqw1sg9RXKQ+eRjHDvkXpqDOWnwAtr8KhyE98UkoN8rCLEEyhhLRhjf3k
KvC+kKUuLLgxas66QpcEFgUS42Zpi+MiWCD8xhE0PMGRMPaj50m6y+bko9esNORefR603WbC7mH1
2NHAoDbnsp9VDebl9bcHb78zIB+adukzgOuLH/nL27+ctk/1pe2fnuzhvv18IPfv175/C3d+NYqf
jdjv3vzKGf4N7/fL2evfuPhDxjAG4/a3jeHXz0J/4ys/3/7VEWbvfA6nC8G8RYQIxMFx/uoIk3dw
qoOh4PNx7ABOXP/dEcZw6IbD54QJMKnFs4381RF+bo0KP+AICUoYefaR//a83wECxvhrjjB/Ptv4
nSOMJXRZJXTFsQ+/xiX81LeOcBB03Vx0NWxsCkkioxdtZ2TYoOYEyKDOZXIEJDbEwotFKyJLi5Cz
MU4lVc6RWfHWHRd+HRKwkrq+TYFcuRA18mPGx0/5HMSw/269SsQcgxAHDu9bfIpmFyWjU2Nv932W
ZyGdwaJr51yDRb4nBUaqRWCz4bYMHa0UapMIZOcDcnB03u6HEdwWYFeK5fNFkyQ6pcVuKgw4QPOx
AbGASfWUBDRKpYhaziEdNLHs6+O2NDuUtCQMOrmVK7sFk2bbZ9UhSYvrHmUnCSJnU0k3yZTysKnn
M4hJ1QED79gSlpDXWknuyHA/kuGOZ50eaXdiPfRIByD/uDjJV6xLDvm8E3noViFDHxjUbOdUQeEJ
wbiIvAoY4QLmTt9MsQAPxMvybbPYh7IpDgP2N1ViwsZP4mpaFpVlYkt5upsM2LJiSJAGDXHUTull
V7YQ8sMncOTDZpGhK7ts4zpRQh5bat1niU5cfi0Wl4RlkWeqLUaNKnnmDeAOGtldrTKBSWbBBhO3
M8sKNLgaorGtC51BcZOjX+7NapK49oo7OKu567LkkpfeqGZQGGWVfZqQOcdjM0CiWlPVOL+K4Fl3
bVcavWRpsp9MFWb9Ch7b1Om8BbIW5PKiRZC6WKtG20ZyxSAux3tWP5vUCbnOJ/yhFwbMCJxfVtWk
/dlND3mSgbk+nS6gj3QAWc/L/atpmWGRi7jDM7RyliNZtgqk7JHt5HHDndzNOD/Gfvq4kv6iTBDb
BTLxlOeK0wRDYS+fFaThzmooz+AKTAkIBednMSiyyJlK4x4c+gU7HUzN3Zjiq8CWNJxmcyMQU1mQ
nqAsLVSXgnluln0AAmzFLkbdOqmia3e4vs5reVew9DTAbQQO3SlZkjgri6h19VFfPciFHOD/P4TD
lLchJ7cAYjSDdzFQMHNlXqgKWatNU22mqX4/iuFT55IdJYvyYPuhOskUD9IQPORdL5IDdL12ua32
XgD7j0IfJuJddeVS8BPSgJ/4izm3PpQgYzvoOKQMGi4BTbVX0X3nlv0IjgGjdNrTnHcKVmcfJBh6
MmZLi8cqZccGN9s078GATz2pF6hd+6UBpwohqJyfHMnaY79MNTA1FrI0BxI/4P3oV9mGBFWvJp5j
Db2DcG5Yo6Fuh9hjKnXmpLXetkg4vSwkUZzUCRCNYBNUKK6r6WJIoKPTLBe26CCWUdyNwPdwAKrZ
r3lEx8dlyqIqLY5m54Uz73VX9bd8lY9DaU75YjPQ2VC1+5zdArcPc+Jd2ib9RFafbZBzUTvLQy7W
s6D2tnj2iB4KpiYX3JTShGNJbryqOffBB2DE6Aq8/wTE/lC5I4SBd87TJeH+jpkuxGXyKS+Ww9KK
TDsQNiULwnay4dqSyKNB7GeguHm+6Zzbt4hdpO7Z5q3zRVO2JvHUF1EhzVG6osdskvcLbiKHu63o
2Qr2SbcZJz8DAohalebmYKBxpBZJjwyRj01Hj+DZAeBUVaN8wA5keAv3EeTU1FQxXhbNSX8lgSlR
avcFWlTOrKqTBRSon3dgT7leV5ngZ9IlkUmGnUDFrSzBoC2b5ycbT7kob33PHhVo0OXKP/jZtGEZ
vgyK6QKv7WNJy11qKOz/cTVx5Q/zbuilVFUAervu5jHEdXISyElqV42HwTe7heHrpmJbOF0Z52O+
gnNanw2iPFBUb7IMx8sY3BZzH5JkvXPQ+dyAXNp6QXdsh6WDzYt7RWi5540roEys/tEICmCZixOP
gKpP7HYKEk0D+h4ZGYEjs0c2uG8Z2XRk+lCOZFMMy8Far4S854O6Sd67BMPuW6tceSTYTgvYvAW9
SDBwXTCTNqtEd5VLb0FjQwDZKBi7C0rGo8VDsce7ezLUH0pWnPdTGq9Beza5Guyscj+tzQ3r6pgY
urFtuh3zfrv0eO+Xq7Ym0TP4SpyIKJAtNMjcCuFTv0cW3VosYzonRz6vdqgwwO5G/4O3Zicm4VDZ
LHQOKxY3zRJiuVw0c/6hTJe7inUZOHm+jE2/vJcDLAgGC9jM7KMcAl21vUpMfgpGXAw+dB+mKQ0T
kWvrVRc5mg+mrdVcZ7t5BZunNYplidPrYu6ntRxUYZIHNCd97Of5eoowGJcO3PNpBZrZcwE0ENSV
nOoPYqkS1VTBfNWTtI4m6CuYdWxVT7IPTQci0xX72gYhk1Alp9GGkI5ulzxIt8jx+4487/r6YqrZ
BvrVe1NlmhRLCYQ1ORWsO+pFXuu5t9DsGj/MLACPlvUXC1h7uZuhg1uCXVNb/1SY8nRChQAnZNgg
BKYfFRvsxF3bpNGcfaTQ1xj4hyqbTys/ve0pgSjgh6oH2b4iexlgts2XOaZZfcecdz3mIvbq4XGA
JpOz3mNGjK+ZYzX0duz9itnBBfMBDPvYps9WDfxqAT2IEnlnTVEo7GfnwwIqwQa3CR67cKlxoUqE
tiLPnmiG3k/CXXsoADZjGgVtxUu61JEBU6lAJbSqSkUHI44YmFg69YYMCnZyS4v62uPltrHVZrGA
pekbqHievxvrjh5DuGc7Cw5MV9dk62B7lEtxOdoDxmfCtlZVhMa4ZdDVa5Ne8RFDkxBSC0qOg7Y+
c5UPrbN6fhLJUilrmQyhzbpzbtx1prukFpIBXqBZRPzIjHmlkUHgwwUe5F7O7ldoMRTZNKlxTiIE
Ri84WgwijJZHCwtNCwSUrFOtm4oeAgsOU+uVyjfmZlztqGoGLk6L3Y6vJt/UGPS4TGDgDrZQ6r8H
AwL6MHzXd+iCpELR1WxrJs57xyNCp+uKoIjw/DwtqFNzTjUreRTkc1wWp9QNAciqQ+p2otqK4mrI
TmCRT6EnH0oi4qCEpjFZ7kSaqQ55l3UQwP4zluvO4mPZ+lvco30gQJyW5qHrGxJWcCzCujqWbX9g
KD2VXn6VDnB/CimekOl9kNjjypd7Y/PLHKH9Os0z/NCTJyFry/9N3bl1yYnrWf4TqRcIBOiVAOIe
kZmRV7+w0nYakMRFAnH79L3D3VV1avqcOTMP8zB+K5eXM5IU/8vevy2ng/pqA/IRlQ+5V8HeXdK1
KLezQ45FcPZLKjaBHVVcojT1Hr3lBkNq2ayJoQqTuV8+1C7UOQWPkIbHafjWWv/dpeRSFjOKx/x9
DDdqzp8qH4YF7DOxNrGrg6eQOu+efzDyFZLoK+i/h9WY22rlm53mW6fcWz58uKKl8YQGHcNEOq1s
jWcMuEK6cU45i/31xfrtgY9qpyDFKv+zA9ZQ+t0en/ZHbgnaEao8nxobY6E8Qla5Drn9yZUSGR/h
J2F+NsEzmV8r4p79dX7O5wCN0GIYb4bizbX1qXS7LMzb7wspjmaB6d2F69sA99APf9BFbYK8e4m6
NqmbS03UIy8GiAfdJsCc6pkm8yO6E0Mlk5n32wD4Szvku3qlcLhANhRS39ypiXu9PI6Rc+2K4DQ5
Lzqs4rEpN8HUdCmaDVrFC1N3lbK/4fDG5ezUm3zUXQzp+NGwskRhgOPEvWR0Qb5QnJpALB+BB7nT
Rx+yC1yWujwVhW42vpx3Y+Xu7XoqfTjjPDwp9Ezlhyma7E+eexl1KByim10iP25Wo2JuTFIwjnE0
wLcQVbti+AqNk0TFQ5AvmJHIm2XwspxFXEdo60nklSyWNtqIRe2lx+GNQz3IB0gaRD6sDc/caTf2
n/WCDo6DGeokFFs6ykTOfuIW5rsxzXME8oaZ6iRd2gH8uDUyVTDT9Xqa1/UczP7eKw9R8eQ6u5zQ
a7Doi23MS06+YQJMaTle7cCz+XHFqmMiOLULT1ll4gZfZxLHln7lQDWs0ZuVNUkun73qVTsy9vAt
YT5PJk/GtFRxaJ1bxVG17lZ6uLE9zj/LVHCZgSr5us54SM861xuIz5mCId9ZjGTuB/AUWKN4Qau3
cq2PcA1HVm0w1GVLbdNoiHu7GaGXr9HGn1rM4CJpxUPknvh0HYovW1vYHcPZn+3BCbEpOWRnx/Aq
+/I0NAaSz4DabKA0Rwa2NaIdYF5o7EnfSyfpPDLj/Qra0N1OY1hn80BYGuAN3yxmAMmwQrODG+Pm
0DijPa1VIoYfbYitse8ivnNd/Sl1FOyEJ391TvmoSfBdmlxhETXwILpL0NdfYcPeFfAHbAIotyq/
jgPKiD8VNzWi9QbFegpKKPRLyJ0YRuF3vpIDyI1rSfuUKufqkOngN5HEepHXmyiw36YeqJJVTgPB
H7iT57uPYrVhjBreJ1QPJHZXsi9aUuBF8rAhUMo2rjJ93NBVYXvGpiRGnCuhDXT22gXCAj2xE9FG
G/URFc5TA7M/mW1BM0nDPuajvcrKwDxyFh4bhaEjb8mjtAZeePFoRLlxx+hROCrcm7LeEukM8CmG
I6VReeA+mbLRN++A3y6LkXucXpV0ag7TwhZiozkgHXF3ZYGWHVv8aRilY0yrsUmdGeuCUHQrWng7
jj/FS5hHsVjxJWc9Hp252IYkn5OqHcokKGHgyX64Whw54vndkdBhh1EgG3N7bsf1qaYU4JvzvMBS
yqpxhhc2j5cZI/pJm15cRD+oTbROMuEED2WWJoqxLbcxRAaVNG7Q4EN2LKlE9AOQzkdNcp3gR2Wz
oodlWy3Tfi7GOl0ifbBuc6US8JMuBR77kPcxK+Wj0/A0kP3VY9OpKPWloiSxLB9ijSsJ4IN3TyYK
2g1xLGpnDQOxv04y72IEj5y4sTA7tYLYUa4RCB8+Zw4bNu2sL2s97Jhu05aKS+nmNm38fCPwazNG
JDUBmA2Mb4BExPtgLOp3g9JqtnyB+GiGaZO3dZ6ETlGAP5Hfmty9yGi6Rtx/XZW5DvRHLeweCgUa
cv+TT+VbJTwViyJIx4qgSCxAmvjylDfjjcnqvYOI3ETddyXMpy+m50V4SQtLadPVX/0CVCOsk1AP
WR2KpxpXRMScG7mZmvqjzNfPcQ3enQqImn+HnaYlxdQ0JKqqsqmM9rYuLsYTM0yP8eqsyo0H1uBl
6gAfcTJdw4E8DzXst4KKM2co8h7mgqwizc7MxbRxKzQb5muoIFX5EHLAdM7YnEununfz5nNl02Nj
OqzItUJjoN1bbfMHo+GxlSR4hhaVwVKfY9CZp2BW5WmaMZ+xMJfbsgHTgXHiifUYKYn28WDl6EPQ
z4u9Zaj8JHQ+pZJfZJ5/NWv/Xketm7HcG2PXqGY7VE2wX726f5obPK3Jq+c71IYaqdgt8N3Eo9h1
C0Btp7YJUvTP+kj71YVRCSYut/DBC1r6oMW+zRFes9Yk1jqvS+m9e3DDbI4VgEKWoc29vN0kg0oA
wYqBZcHB5bGUTpmawU5Zt8gltk21F3x6KXFitZyzydH64KjHgk7ncs1pktuOZIEjxxiG12NggDqG
HksiKEdAjuiDqycsykSTTdBBTmxQ1PW6pKH0HpbOCw5tHyRt6e0htu5kydgu77x6p9ty3HljkY2s
QKvB4rmJuHl2VbDtHfEF0AAAkQ5ueSX3g8/3Gs6f4ss5whgcL2v3nGN7EDrMd8yzbqzZuIMq9t65
IKvcsN1RHV3sLLZ4WfK4mixJ3Xm90SB6G9bxBSLytvPwHKA5FZvZiR41m94m6cks9Ntp11gD2VDL
B9fjc6xzM8bVOECxq3bOVByFYdeJsHKXr8DwnKDEkLQ8TH2zb4h5qRf9cyXhSzFzUJbr8Iz6uLM+
yawj0plHj7ByH8O+ynezYp9hq6BLOMs3r+Qk5nV1Xjg6CVNR4gfbIpK7WXuHsc2heNXiByyFz0Wg
3MLGh4Sb9Jg1QBS316DnL7MCguujfcPuBEqA8ZSsWR94mQPL0VhMZIVFS1Bu8T1Y5dfo+sd2AEiw
endGQj7mvjzKHpCjwgjSNmxT17Cvp2AFARDmGFjU4zCYk+NUeUKJ3tdjhTcsgApr5hVDxdp8r3X4
zEb/WBfzYbHm1+JiKawkexka2m2BDsCxx4s1aO8naVo39qrpwYbuG0Az7KShWpLA4WU8hmPWe+G1
jUiMWgf1qigTklfdpsnZCQwWKLNeo2iMB7K414CABTUwisUaXfNi2Le+k/KqP9Jx1dnM1p3rAWjk
a7jpDZ02lZr3K1ugsKl4pBwjcktelhDcSl3vo6V+roYmQ45338ygm4dghmfmLlvPmLPno8Sa7qNZ
QjiacMBCVm8s99EkNFgjdvClTqbVe/VNCw6kKY68E5cJxE7M2nYbNVYmbcsBb7clGBPMLt7coIfD
c5M1WOIAlKiP0aRCvfDgnIOv2IKjvsrlpwjz2xpiemlxnI0zpmPAs8j7CuFQYkL2HEgw+pUR/o3T
vo2nJjjbySQ5dbY5WAY16o23QtfLw3O9LNWmNiNAQwCMK4X36nXZ4MNy1i1kJp75pbpNkTpLazct
xpt1dHauvd8f471NoBhjWONNvR6pXY9dYxG6g8vz37bT3/yTP12q/08Mrb8FOv4I9Pxm/mEr/Wsn
6488yF+ZhvAeI/78N2EG+h8OYgo+XiKEi0IvQHjljzDDb+sKlGkYRIzh8gbkHP4IM0T/gQwzTFXf
wd0ovo8bhv4vrCvQAAjP/s26ol7AI4QYmIevw/DX/t26AuQZEaTaG8h2bXRrG3Ht55XvAu5Bdif9
Xi9cx4twRAw3pN0YG35q6bUxWcybaRy9qbQn94rAFDbRdweCXQX5vZjrjez8/jR2rReTwT+vLWsu
zOfHEJj1Rs4TCPwmvIS2BBLft/u1h6g7el1c9PMRA++uK10WrzwVDG8yb8+maM+kgdFatve54Bv8
4h/tlO/8wfzqCT8D0Tg4XfhU0jEDtFCq15J/tTPYwtdhdXYsPxTToRHVyY1epPYuvYB0q31Qas0C
dmkLbQbEEUMZ/o5PB/Lj7ATAUHJ3TcHFPgwc/B2VaQQXqNKvamz2i5xTpCa8vDiC+N+E/gIg4raq
M8UaNsgcpZ78ENJ5WYN1P/H1EnFstbqG7Po8IV8RUHYV5mNFNe4U3LpFx2uN1b08FHN7Xu5Bh2ob
Bt+hJC32tai7LZ7lZEtMPufZu9DhoB1onhHI0Z59kQKDk3bA7ZJ7Ue2fTfEZMR9+EFz8W96WMLnF
ztVztrg0gfD3MJVrykqaRMY5Q1nYrU7hQ2P22bntxXaV8w9h5m09mhpiE0uWeTqFznQtFxPPC4TX
qsLOlM3ys+2kF0vs7QuMuoaAgqbbqugeocbt+Eg2HgFeKoBTTfWwp74jHgt8WSjcG+kdvPHB0Ffg
3LFly6abHtRwEKLDHjtmi8WmpEpegptpTyNW5Y0kxYbl5gka3iZ0H3J4F2XoJcqAtgvGm4mkRRta
tr3XAAAT+C+y1B9zC/kvDJbHux/jjdD+wirCQLNmzrByjAl+1k3OU8/wdFcp3715QZqFtRt/dX+5
zpfvDmFC2/G8iFenr7cF6MY+rDdmfMMgBLcMzK9gEsivRD9Z6EufzzHCn/FU0029hJhr9hz6GwM+
V/kac32Pvr6cvcD+EuF86eGFNAaj19Bucws/Sn5AWQZjNiWAP46V7cE8HpfyZvSUaDpg6/hcrHox
Bd8VGIOUrYGvjQ+96BDYiE491tLIc9MAkmZT/izdNfNd9TZQi7Gr2VMFgB3BIOKZyyDq1K/YYx92
G3jFe4WRZvKm89I6P7hiH+Xi4hy883XXE6DzAzpqbfZ++zq05jg26HjNoYAoGUT0OFJkHmY0+drx
H5Zg3EUyf8zH+lcJhzDWAzqTjw6D822TlbKLXcfhM6TmB8fsWf7+aQxZU0LvrMA7zQQpInBhh2gR
HyXJ33iE14Mw7xfWwC/cQ4TRLRp5qtCyeF6l5SqOlKjUGiR5ivqBryWW0OgRhpbOagbuZJXASlyI
cKEoPjiTa1JoGV7J4lEAw9G+bH0AzsWyJEtEimwu1XUOOZz70bwseJGwgZxBUmNSBKzdfKxdWjH2
LuWDnKqdzrElau9WDT/cu2401GsSNND1uvK7G+lLCWqSTqPdlBZ8EjDUdlMR+CXA9tersmx+QhGd
QAksJ7fBO23KKACTogA+0SNVob61JTlVwCH2qOn+Vi8vFjbzCh3mQRchBHCkYcbWv8mQxuFaVak/
9MhNKSDaTt7fFog9dbDQx7pvrmIOCni9k82Colt3uQnrtHVJkK3Qdg+g0wVUluqbpP2xjXhq2/wa
jXcVXJ6i1l+eWe28GYUQkxBHEbKL2/Sb3D9aUqxJN1ZfQ0me1im/G7zBl8khtc5SRAnYwXLHF+qn
k4rEwfjYkGo2PyADQT68AXInfuCR3CyMWoCGFpS2EToLAFaGC14jn+SnfFrNpQJxAYeugL7tq1PI
cqSLhmXCxr80w2XQfnWuapgKiFykUeUFseOREWkzyAFO572EXVHvRe4E+2jgwY0YBoTOYE5lxDnn
S56/Q3fusyCYq1czdFPGlrJ7xMEQaT8U1SmEw3Es4JMkRe9jIVZ9u8HGrFNVEI3oX7kmeglg/81C
brS7nkPDM70COF8IXjsLxM0jG9SzH8yZLOQfDIu2cuStAAuWGmuitCi7dg838I6E/uyG4uYSsvM0
abOFPvVV651yH2gqNZ1NDUrVgwlB1gUjDxos2P6QgSYfv5cE0t6q/MVFVMe7K7sQlxE4aS7hBBd3
Wkd97b3VpkvwTCDu7mcRojBivt/MxS/v3vAK+s1vHCcpIzAf2GkPshvmLZYYPOQuhj+W331C7HJh
46cgzOukXOQHcA0nKwWiQYSXbwpOC+Jpp2Lu7N5fwlsll+bsh0IiJdIQmBSTOOQSukhbM2hZYu6S
xa2X2Nc8wpNR0Pl0G2R47hgEAvq9FgLRr8LFgQVgm5G2f2A+GVPWKGh+HRlS1gF9q/X9b/Mstmu0
sSsMm0/PVfOWdbSI+7Lc1Tp6njx6ZQ4YOeQIkRR0MBqErwib8u1aIERnBJJi4Pe/U9FB7ANuiFDN
lG+cPkJSJVj9nYUGtSH6vMxbBwtVtf4qhsqFDGWcjQrM29o0P8egeJRMO+BpapQAqs7uIl68qt/3
xXIua/cRi2XmeQ2YPPtMDfKRUMz0nfwP5bcW2nZFuq3BY6+grTAv2gYwxKo5y/3TPAeJ296nJHao
erbl0iBwBaXQRSarzjdTXx7WOqri1titgganF31umTzwub4WyF6o6Yr8wa5pyKXtui24vpSMiFXl
GNV63wVnjVfDd7sLnj1GhxvxBT90qgk/2rwfsUCsRYGYDM5/6YzuVRECsq++GxR1CI9b1gZi9+r4
+R43vERbWdA5M804J0PZElD4k99U6aBXp07WiavUX/sO20w/sl0Rhg3wnhbyDjMuP+jOC4+Yj6HX
EoyMpZO3x9EEclMWg7NtgYciExqiJZa0VVk/1sgNrrmzDQrFM1r7MyJQgHi9nrrAOdGQGq7X4wiM
48kF2bi108p2tpTuaQRQ/m1BWuKpxVWnaUlWjEd9teY3v5naCeZjHiLPJjwwrPDkrzCd5V53zNkJ
Nes34wNZRaQOtoozIiCykKbZdU63PIt1cc+GM3vo/YH9ql1g5y0wx0fukE+GyCb0dS2GSzTAxJmR
X2ZxDcfsgnSqzGzUVM+OnZy9h28dzKsTPrYW04kARr9X0CB3M9c6bcloNhB5BlQ+WNLBhLTg5E71
wVQUXSMEXJ+hfnjezus8yBVgCEZevdO+n/3MHRz25ipaIVfhwtEFq/vAAzA16P09rL+gRM5WdFH+
EoyW733SIPl1DzEXJsd8cg8wu3VPjgg0LfEquPfmiTp/r4F4ISsKCgfyA3yiCt7g5++oMQFbfC9O
vd1OYW3Pc0PEu+Eq2s8umxEcnuq7W6i68eeqOn/3OwdMyuEbCwYHBRHZ35BY/0zb6KnibMvmFnBs
UQHJiDJtaGIdAnt1hNJXzfX2bzlfgJuv8I2SaZkuFFANjtI4z0cM7EC279ldAUw6tjIHAzxlvzO8
cIhPlQMr448Yr2Pb52iqXzy1ZgLAdefPKE/tM/rqweujFDj9kMxmVuk9zUusC/qAuHcivUv/jPIC
/y+QdGwQffkjzitEfla0Pd8Tvbz/xBlEQkFOHTSd4vWeG7uHeXtNKCY/p9+3iKscfmd1JUUYYyAC
qM0/DeryORjRB0rkE5aqOojF755/J3OhpfnP/0sK1xcuzVrhIoN2T92qlT/9Dtk2Bcydv6Vq81y1
V20gdvw/CtFGLvv1L8Kznav1T46crO0ZyDeM2kmpHJP9Dsq6DGYM3rLK4Du+x2DDYJLIw9gRWad7
3DWUFmLrig7SkRooRXGIXHpBntkeGsc+/E6zAuqJtoC9hr+nV3sRAKX6HVZVI1IY8e9cKrpFeJYj
k9vf6VNWed6bY1Ai+jIIVPxXvlQN0ILrXulr6VVj+jtGCn4xOvaW4qUAz1cDdoGt2zrK30UMtiCp
VPMyEwKDLnLL/4p3DqUXvnnKImfmGLMd8q4i8bzO/E0jt/cA2GV8EcGibn8FMK3JByAPirM3ygZ1
Lkctzqoh/PY7z6hbhXDEX1FG16nqtwkM83OhmvpzDtXwfcS8ARjCIqsRlG6PoKw7vPAxtFcrG3Eg
ZaS+BYW8MyQQ/Ld+Y5BPZ7zmFz4Fw/twz/JJI2Bz2gqNaexzzLs0rwDceYv3DXBZKRPQt0jPzlTn
yV/5OUob6JFG0yzCnQgXJIDh/7vwfocQBxUWBWx2CkKvrQw5g3tY9rUJ9SWXFaMIG3Qo/UJBOkyG
VQcnNIH1uPo+1reImeZtkOibLgPtNTrGv3HOyveZh7CKvXLp3yxnyLDBVaevkBDmvSmEn0a1bFPC
xH4dSAUvqTJDjJsX6NMMck5iobUMquEi8WhGNOo7PkSjqkRAxfdTHTTFA6dj+cv6I0dOpfABuOTt
CoIpD8t8uzI9bmgOFAaGIVbEkHTLUfK70c9ldOjnEcHetkkb3XupmJpTiVNb8XnvAgn2eoQsHLeH
Aw1Zwh+C55qYB/TdHgwCpoUcDpOw/s2pS+wxSKAq3Ltwx/jqDUZO2P3N6v7kNQxlz+RI13iIxsyi
/lpsNVxGJfZVXo9pg009tcyNi5xEqeTyHfKi2tKwzCbup8JDDQeO/ygYUJEymjCGyY+mnRl2dPpu
6vrSMY1wEnGK58iHNe8wQItjA8urDqHtds06HhUyG3X5a4VaAhQ7Hq3zZst8z61KJx8JQ9qPI7Co
9RA5OZK0yjvMDeiWaoJGXqsJ7onKRoTtIBlXsdfVCbbS+x75GIUywG9O4y7ILWIs42OwvgiAGQsw
UglFCWHKpLXls1OBFYOw3sJVX2F+tDtmjBvbyYXfMbjdmXZfA72uLSYvBn1ZiRpbdnfPlAfI7s8O
HMIJkkYIyCGIEs6Plc48qhXeoQq+uVN8Cdx7IOrwq5sr9YKw47mfJ5OGuseYVef+zqU9pm6K/UqK
7orNao9H+ZN4AD8R2Cdp0Q+ZLObPgAYPKHK4nGGAGet1P5e7Mdu952RdNgF0E0TZp03TYjMY9H1J
E2OEgiDZFrcP4OO79wAbIa9D0ad9rbGY8u5ozWqPCIW4mS7LbZ8jgmmiYk7uYVhEYqAXshw/O1OA
EDl5KiuE+NCBey1k94OUfEoqGyC2Q+SyUSSPgJe0/hZdKII9DQrCtLXNSuC2GCQ6L63bWu80XqFN
Tdv+sVgRBtd9hNKC5KzbP8t2PuU2wpQp21cDfpR30afvcwSFm6bauriBYJQ7pJpvAMzmmMr1DEMx
Lmu4UIKfi9xBIq0e5E4LXWy6vGcAhzvoLnz5nivnZHkeXFCzp7Ro+qNfjSBCTMvTht8TmT7gZlae
HAhCaVD44rNY7zHXQLdvazv/cqeBZet9EXWMEmkR0YscgFAXPIGo8QlT1Dn5AGNsT0B8Oa57tU3A
z/PkzSAhTLid2i6h5XJsQe/bylJ0JYZwLe5ZUCEHqkx73KNx46ZrX71pDVNfQcqdCDKDvFNTjByv
iZ2yi2BBzuxEID3dcP3iCC8AxsLQDxcj121QFY91gxHfG+nrgt0bWV5+8WiB5wUjwIE0g3Bw7zdZ
PUqcluJFtp7a8sYGx4DiZpqhKff9inxAjlNqyvnBVTV7rqEzVpFHsqJGbtxXZbhtWx1mtF3EVjTw
ZDDXR4+klD/0VDzQ1T/gk7zizoUz6XEdRxh9ctVA4FpgxSMAOqZ5Ue0ZEobU9avN3DVOykj7oHMO
nZHh9pVIApLOFdz3ZtDp4oO9xgSkGxiqaFbITPMqHSEJnaxEJg838YpkchbzAGQIoVzTnF2gVLgx
GazRhOBWNIlHyUl46PPiyx1LCVtm/RGwisaBW0S3WcG7tbJ9hI6GImlmoATKgHKWWmL2aBHnbAFX
ZLjjhx461rHTonhxbQmtdr3LQTFM4IudBRfbaN/boHE9KDBXm6oLXj0rt8hODwkNu+4BjWfbaIfv
3DVi14FVgFVRg0Mmrm5Q3yIG9HH0fo7d+rsr4SeSLzrBEUW0CaNN0gj9wsJZ7gofFXUZMgd0VC1o
Mlj96gXfKh9adDE73rW0+yJvYZw/jqVKlfNJoMfdopbdFx6QEa6BHYhNzL8tdJHbCJ7rc5PDk1qj
2V5F48GObeXe5KtzZqVdUuAWHzbSGBQr86qhi0FoR+G1DW4z8CZkHBUQ107fk9Xh3J3AzALgyPE/
LS3lsezypHGuI2XzQZAWdqTE0hWOKR0JFFMku4LWT2WJF0IEHsfICybLdaDOWr2XPAddTs5TAeYM
ngXywBtavXheSDejoTttiEgZG5BsxoIM/fXNiYL+DMQQAF4dsk2vYUDLftwa1FwpXEQj/AjEPLZ/
GN1mgEjSBXAs3qUekFjVLTs2bW+TvLI+wEleQkHA2NUOfX9Gu2QxLm1AHxTdL9zpAoBf6rSKnBJW
ySqygNoem19JGPBkeBM5C52sH+oftAiPSBedINl5e2nlu1kK5zjawByknPZ1XXQ74cCFtPkKEr5G
4AeuxRpPtne/IkcN24naE6IuVUxqvCVerw9jpYYUMHs6Ug/P0nznbi7g6uRzvmlAt0wRDnmVhwcY
NSarI39MPEOLQ+32P8Cx9M8iD77KhiVj4R8spOSpbEg22hIdqYAFagXu5gKo4rjJLOv+u47Yp+w0
30g+es9dND3jGPwXC9t5xRemH3pCsvLgTQFDIB2E5p/oK78HExqvKzBy/APyWloy7f/Ou0oxP+Dq
nesddyV2gQTh19vfpKsW9FAXFeKrd9JVARekAmxWjStnAKfj4i6MtvHfqNa6FgfZTzz2xF9IayPB
cJs/kdYcaXP0/kBloGFQF3ETVkjA+PwzdnUE6oWMKWhTsKuDWXHvEONX3Cw4x/9ArYJ3mWLkxgiw
oFpu2qrfec7wMINvZQhm7pmdrq5BTmVql41Pl4uVMI608zMPKlT6qgIlVw3FRuAPXEOLm7xkMNQg
AOFm/+ZIw2+OcX5h1N6FJEKgndiMLNGNa3H6AyFt/Mo7Rb3P46qtu5QWDJGhvxGiBcP1Vv+TC61W
jqspll0z+CKBib8NZn6YeM8TPP5q87+BQUU9bREhBwn9T0nQPucPy910/IMCLWojr/8D/gSRA88+
L3/Ssji7DW6surOe3aLa/Z98J2Cjy7+HO61o12vl4pWavDZPpA3ZHhrLO9ftYzvie5lnvm8sXKli
q1eCIMlMtjXjH/8IVxL8WzJjif6snf8mKnGtRVYE5b8iKhV1Z/BH36cy/1agt4GJSlegPtR9Xsw5
aMj/gCWrKj+2eaTRioXACAjj33Hc1EB7uwUtXnwfvFBSag05LgDPopz1xuHxPut+ZrcuXATudyvc
Z6+dRAkTscDFRhCwcFHE38jFwmK/+7fAonajL96gNP6f8YrNfQlCgkvtdS1wP8u/xRSbyL+WRMnD
v8AU56h4k115/TumCDkvBA0NGPVPTLGGpvjyT6BEMvHbX0Bi3yh/+yeIKHyV/AEhRthUHsfeBwc/
lHDSfuOGHf5Vogvl5NSVfVbL4bpqCrIc4Zdq3Q7LjyHH5TfsqWnzHTI7G1Yr7HEGnrBqM/qf5J3Z
cuPItmS/CMcCgSGAV4IzKZIaU9ILTFJKmOcZX98LaWeoU2a3ze5r90sNaVlZEkUidmx3X97InTnl
D05drmTrcp/73bThlrF+3zoJTxYeXYco/gOG2gnX2Uas3wgLoHPbWzc2mDKw6MCyGqxzDMxCFac2
L9eh+fR3s+LYcgMzBhyJBJffSKuS0SOn5bVdIl+01gbzZwfcZWBH+NA6Or47Cgu2kf0UBiBQ6hcz
nba+lVxCE4RafYj7dTqeLRXuzODL5Rq+WAkrpgFtapBuiKGlP7JcTtuR7wqDchK92i35j/YLKJsw
ytfFY+hP2k0Mi83AWAd96M0hiYkkw8p2ThPpiegjD9PFfDjFJAswHsZ2s2mXYN9Ass5+++NBDPto
zUDvMQMelYV7Tol0XVmR/1RWRYeOv1D4wGzhEkzFYXa4aq/80hYPMGiCxzpoqluesSAs56rHVam5
O2m60pNGHX0K1zd3eYcDl9yjgQuiGTA2Ew0kt8hqAR0yEs4pcXyoQfnEtzqF011Zds3RN/Jh1/Yw
R4osN1/ySHJ5GxsCCrFkv+jWZrIZw/Jqxrn+Zik+wVY5tSxy0+CnMVVwEAmP6NgUxa9OX9hmgwjH
TR075cOYgg6c0/iaQhkjExJnDMmmMx1HFWO8lc0tYRx4GhnqvSBP8VESReusVzy7e5UVj3GtPSv4
QUj+6Zs/lZuygPyjUh6ihezuG2E6HFYvKOfFrphMGF8DkcKMa0Ie4Qh0iPSwq/aP0nUACvnpl4zt
G+Ldi+zNgwzDn8GCKNQQZwZlwZqQm3xnP4AYOrpAonblaF1dxW5X+MZVRHxaGtcNNiVKWOm/4vUn
o1N07IiNdcb9pbeQBZU/4NkTfFqGcF+iapiyAPVktPcTFCHE0uxWD+1+do1LkJrXylLvmrQejEE7
xkZ7xgy7i62BpBuGX36Us7YPkviWFjZYwih4HEV8zIz2Fb/6tJpqkratGVpgibQt+9IB6ACR4dG4
ZSJcOxpb6sIwvGFEf+yQbfTkzvcLsYpU92klP7XeaZ5guPe4peIlYeVrJCOG7E79tCH7LH/g/h8Y
KTaGcu24/MM0MpymUIhCLbyYRnfvtFD7/NnfGWPy3rlJvCqD8rvzw09DFIzXdnSsR5nvDDKXfmC1
qyEc97mm7wwTZNkcHF0bGci3CpRtvI2++8JgeMFLCqK0jm6jcJk3J8h6zmpaTLFRlp1jgyxFYRDy
a+uAHcFiHdczIGrh2l/S1HnDhqSo+EYTP8EqrHZO2B91c1wERn9V5u5aFGW6Ky2uLH77PpXZNfYb
giBO+ChCW/MqGCYgLx86Y/ZEKt9zczqYbXdt8xjmA8uosPyBPSW2gXSfogITBRi8VlMY46RYm12F
1c4x9mrK8dBlo7GZY+kCejI5rlPzMjIptplx67MGekZWQwcLPnSYadg5tXe9m+DONPpPrE+ul8cO
0MQhWFVOdwtH/QrH7iJFcNUGf2037avUmmve11tNTQ/K/XQ7gsfignxYegpimmWTCEhdd50Oltdy
90lEv0/JnlnIoyClKuJosQD3IrEIk8NJEazNhhVLJg8xy7VRTx+m7tFRhymSeyfP7sfsUSbausWZ
iB/ACpDNrNrjksq1zQf/6I6nalLJJhyktRpDCx0mj05qbtJNpQP2pBUO3Y+t1Yz13Su42bJRZrgV
bTNuy0rtYuWS7U24ubukjEWc4svJ7N9ke8/YQB6tLtpos56RRIePJdjWtQ1BBC2GiTWyN+850zw9
gFVSTsdUmb+Duj3arv6A1EbMxbljx3HkujphcUTn5H4J2qMuPAzKardwegDdQdmwdp3bgGqLa51o
RifJokl9FWk98SKFIknGBrJd0Z87R/w2427lmMZzVWafvspOk9t/E9X/rWk+0WPyLza2Ak929Vfr
xPeaZbKL6uoHx2La7u1DBBfFlsHZjRtkqdRbEGRd+CO0tt+Y6rtJnOeaoGujT8vGK5OXOiUW27bX
cJjFHytl2QMkcwueo91cnIqQFWQx4nctY4K8jIKiqj9SsqxD4xs7bo6ncdBfpr76Ae+mQ72FVtYn
2pPgo62zgNrN0zdRRmyhBKiHQBLjdewP1seEjSOz20RhdeMsPkpnujkO7CXN3C0uDQUwEJF/WJtZ
OPEtQs5x+IlakzzHeXZlZae8MCFo7A7lWcuwMIWJVng4mH8iqBE88Eu0VqdbpwKlNoXjFmjBuW5K
tc7ZmBGuaqElNBHwtY4NXjFpBweS7srGKcNbeTzCLyu83mRzi0FF35a2e9Vh2J/9JAw9XqPsubFT
r5Da59y2OKPCp04jHxqBjFR9HG6MxAlPUTjx8pWoZESvC96P+ilHePDqKiDPXpfsu/mscjxouxKP
z662e9PzZfRjxe7jZC4ohliyt8t2btC/t8CPHPOcg6Hikc0LHYLCUH39ntfj2eSeAG/JnPyVWWLR
sK0Xt43WiKYWW46m30w9SL0pDz+0On62RjM85aMrIfak1qehiR87J3Af6h8DkSMu1uWbjOJzNI3w
KGSwoF0/20a+FdggLZTUmDCjxmcBV1HFE+51drFNDClDlCGzsz9WGBsi4J/yxo+LVBGeNCSlW5ya
61LwbpJoEikeiJTIyBReu+YOOsLYvkQKFECLZzmW5TGY631V9Q9OmpYHUfLRsnT/yWptzBIdpphJ
x9boDkfbGF+tuLIvYpRqjaL7OJcT9NfspBObaSP1VEleQkNuVVhvTTZimNVsbUeEe60Fxptf3Nca
prfSncnjAM2oOvSsLHyo2E2zkgO8697rOBvbYPwV2Ol7NYcksof4sdGSrx7noa++DcaGBtF3wLGe
M+/LdqcNuzI5TFaJeyHU8EHdLR+LuNimIbyh+LmT3dbtHiL2AcMmMddTzb1WIHKU8WpmI2JMeA4n
dkZtFsljbnXi6AzJOVRYwxyxeQ5dT79ai+Ke5ayc76vQDp+iKvQfYN3VvBkacZTgDL6BjM37rDO0
70QBk0jDPn+c8UH+GKHDCSPbLZGX8icbovASZdYwEa7RTaTXqf2V4NS6YKjNdrkD5UmbAcRNwNQO
01wZW5DQzXliBDpnVhJ++nlYc6STXjT82sbsM4pt5ot6rynHWg1gVl8HO/jwXbwtVvwBwdPcyLZo
0FpahB5NSeJ0RXkG2FDfpXGYXJSRwbdu+pcm52Ukz6IVG0PLX1QJ0mgl4Swd9QW70HXJ7zqoPZ65
mzDQtgSqiYbZ6zDXr0UT/poc8qXCfmkiPKZ6lGOoJ/UIb0+utZznm4HY/lTFtnbfuSw+jY+CwcIr
I0X8UdzFZXKrEovkgb/XWEDs2SNpO0PV2QYUrLEnV3GrIvWAkS16GOySQAs78EbmJBYAwK/HFAaG
SrtLYeuvUdSSWfyKO+FFPTcQlJl2ZQ9tcYHgsUsmaCdoVL6IXh1xN/gugSiwJMFWobkE9q1Q/R6R
fFUx2Cn9WxvQFkNtH8OymIzq3Yg/Z9dlh/zC59ZjH+xiHprftaifth0IZTNoSCPIBkuNM80fhvJP
rcB7atng+HwEd6ZFdUxUsGFTcgni8mBJRNwpwDgoo181QeTl9lLxVAnWc9xsTEBgegzSpyap7nBj
4MEno7UpD0WW3SoF/seJuo2RCv81wee4NQoGaw3T45CG6xHGQZjvCKWcimi6j5cg9Bjn/mbQnOYw
NS5BvFGwce4f0849+73jgiNx8/XsRONBznFAlrR+qzP10foL3apOPn2hOS/sBsOtMbtM/iVYPncQ
2z5flACcbAlwm1VvGmrtKmejJ8vUUke2VzkcruloK4LZg0ci9y5I5i35u19zW5+aFptubu2iKcCw
HLu/XclDkvSs9qZ0MnpTaAV3sV2xnNfmk1YMuz6ddolG8kSLEjjQMTgLuwEdk8+jv1Ku/zuUaIAt
llfN7e+qLjyr9jtqBFYdkyHJtKbZA0rwwaHLh2fAD1eMr/lMei5fAvwc6ojlgMPcAjpOxWiW6V8q
/oIXhxNduneD4gbQ8S8W5tEVGaP7tCQ0WgqQHmBGYx4lg0NIowwveOtIMHIyZkqxG+2KTeAGT1Mb
FBsaAtR3Vpf5WrBxWwd6eQSEdFfDHEDjBgZspgPmayubNknaZHwVCLX/zyQp/qun5K9JCt1GEnMA
WfzfAhX/Y//gfxIWf/lz/hm0sP9hEZbQIQwuoQpzoYf9kxFm/UMXpqTqF3SYzW30v1ojYIOZOt18
lksQw/1vRpjBrzuUWdmwZh39fxO00Ilo/D1ooSs2dRZVJTDHdEMR9/grI0yZAaZoYfVerI9bzBHt
ShvzbOWO7hNa0G2InDfhtDcE2ndh4Nm3B2c9a9kLX/0VGW+DvOGZtQa2E8t4jx0i1LaN8HnMsOQk
8vkM5SjeZphyPaMttm6B30UySHR6f+a5+6al5pPmp/7ahfei++TCuQBsonbJSWQ3zWJidDB4VVl7
bs2yPfaKeJdUmbYNe3UOee4hu7pe0+ZXqNyXIYweOwMKUUAUTo8VH2ms8XPy2y7BCDF/BRM06sIY
zpquMfnNDCoaJjSIZ+lGKclw61xbPX4wehwzVmtxwnfjZSjJrifRqO8Ctr7rrJEoTm69C8LwMpjR
b0vHU1E2a9GNm6ZKXkBus2YLI7YAfbqtrXZL2IWQCHjsVU/smyXsOmQt5rCLajKy13geNn3ov4R2
L2FMiuMop5vZZ1BBhXvvJwQAKj9l6nBuHMZbWIprC2CrDyZjYXRsFkZWO9Z3I05+Ei4WPF8TVKOq
DwWsfwWmygNZeMx8onpp+Q0sS/44KQBIAK9k737+5muwluy0QhQK2sy9iy3/YIXzdTE0SL+5z53i
1am40aWZc+n+eEOd5yhE/VNN/pE7q8woDn/sDWQ7aA4wn2Q57ZtO4EsttuWorlUwnnE5cqwt7gaR
Yx0lKgFqHp5pVvKAStgwDFCUdv92NgyMhw5bq8pW21nrriMve5Dw+McLuK3n9m62AqhBrEoq/6IP
zRq+inuZ/PBunAgYOnUCK63ByN40WxhZgv/Hv2wPSGlHf+IuBWCO2Oi/3A4Tpk9QlsSeQyNdh0Vr
H/74HbJ0fNAT45rhj8YE7PwilvGqFshZYNl3JRLySuk85f/tfYgtpowG9pA/ct/5Y3yAUbyE5PPN
iJ68WqTdrsWNFFhQBf5jeeC3P5eO82AyCHicsScEU576hv5SSeH9ywFRJ2LTFvFelRwypXRZpWqv
fcxgZ3WkSGz3izuX3ATSJks8H0I5xdt+2dr44fgNl/1tHOvzMBFuGYMuXBv4VXglyq9gzM+GzUTb
xgrGLuYIDeo+/qfjCO5KaNojVSdw1PFKRCQhB5c/wRqqN7t093zBb6oZP3sTL1+9WCdslyIDjVaQ
2UGqjVvoxHM4v5oduJnMN77kzGBDHvZOpuW2huWmE/Q3O+KlpvTXTSCPbs3vqCTzuIz0V/Yq0Nii
i51OZP2NYC/68qo0+G9Kbbk29qRO2f7EcN7+y2UxYY/+t8PCZ21J2gqb+B+HxWBwGzSL5HlxWPg+
83EfTZsym+BIjUre8KXx+SW1A56Q1+TfFgsQDmy/4zLby7KC4mrGV0sHEF9nP+CSHuagv0L30rgx
o4j/zXyRuDPQGh9Tea1pW0sGz7XAcr3giUU/PjE5f0OVpzqkJBzq4xuwKpslktJIZY3Yf5BteT2G
TQGv3Ytc870Nu19cwvIN7tz3xaARjQmh6sBcD5oBB7Y1WsYw987KJ1TkSX7UWKK8ycwg6U/xXaFp
CmCkhqPQ2tWJSe6yKoeThkLk/bFsJGP5HNTJLbbc0wSycIUfb/03C0dTkIpe/BsxaD0WoOVj2wag
E6CFRdl8WHwc0u4QrBKIFVZoECYxnOpkhs0+LgwE6WkQqylLr3lZPvdFdP1vd4fQxUtWQI/H4MHh
tRLal/TVjVH8Okr9tlg9mGWzS62nL0UF3OmP1aMz2VtV6QxIwsGgMtRgIeCyl8Dumt9/jB+lW52n
Kvkmy40zcAAo20RPVWHcLWaQAOfS8j39cYLgcSLa4FsmytiycjAs7OpBeWdo09d/bCCT2UQ3O2jO
rhydSyFIQWV1RPQCcplnMWlDN8qJv+TjAS7EFbp4uCG+zHNduXs+YMzs3Tsfw7cmAY8pinrXt4Jp
dIDWP5motgbRtdUfZwjCibarHAIWWdGnaznrT6ACSHsl1mPBgwr4H/ZXFqTmsfe5MMi6Yb3kgMfS
UJtJgNJmkzaLNINJxFi2HDGIJq+0UrxzBkG0P26RdBBMChhLt5MPJtQ2Sn5W+ixAX+kvXWaCtyQa
sckyJIEwj8aVyGY2nTGE8+XKkrVuQZ0BsDO5sFjy6W6een9f2y4P0gC2N7AGcWLjEnrWZJ5KaRJ/
mevDbIL6LjWefWGIbGmEdyr/cc34Fxf4pXUEMENfYq3hDkfCwuJDjFeuwxU1c1UivscB5m/6Vp6c
itdMDOtWBzgdyuRp8AnYc5CPEuRA173NTNsZAay4GQ9p7Xhh0T/yHmGJs9B5WV/7gyzeBuRM+B2Y
CKR/1f0gWY2ieekKEug9xyKB0ae4Zl8AQNyYk5BTLliP00CO3TkWo076aeDxRyIt8lim3ncmz+Es
59plftbBZw5Do3OhkZQQoY22fFCW/joFePC0XFtXQJ9KHA55w/rbB43F4po3KI/9nLiH0WVbXMIe
Ofk1YT6u1pW+93uiGoXYyHncGDw4jCZ5ctS89TVxLvzoOTHqp6QrDnkwnJQUlyEwn3OJ9Do1NAqN
Dp6NdHrtx+rDNOQ+jYg7oOMHvQxXfIneMNgfgOA2NlgdgjzocwOtCuN50OthHdc8QVoR/VbxeKXy
CoxZdHINRJaeS3kW8j2YmFVm3KAW1sqOHS2MMViV7GVpxbnz50XUcH47siDmw1MJSNpoEa23yqW3
wV2I0FNIEVG4Qww5NaPajXW/JY+xsjmRJ+G/GKH2FYFf9dKmPoJrSFdDZK5TtOS8z6hQyUBHLTQm
wbgjOWJ87H5rtlEsQpv2kHbLG53ogtG75W4OQcQ747iuCSCMXVauayMhVpmfmjjdWmwbMmS7gvxu
NtXnYA73ut/eORpJx6xLXowme0oAZEvlr+qAHyAIaS+tzAO3QBqV5n0+fLY+r1iXueu8w4ofcGec
eUMQWXy0RcT8Wz5oEZSdUZ1ki2skaJKjzMWxqIDvN/1alfquqdoN+T0Wi9BYpMK0ZDg/WICA9CAK
KuvJFvG7Is2rWf4XvogGZypqdwUX9n3wxQiUumCGhpiYNs4CqfvQQvXsF52HoAaoy9IvGng1rQPC
H8Rfg2ntdJM4wEjUxfldO/oxX3w2k4KcNuEmzfmLLMqdivX3wLErwB4kKtzuHhV3l8QBP81wQmu2
qTcY1N76s3BsXhwVLuUG9neg8aBiE/Y9xAKzEzEdNRsensN1JFxPGZTmROZTPED0dH/audi1eUB+
WB7oK9MB1/my3pHaOWSNeDGC6mxoUKZQtN4KqR+EU72PhvFhB93RDOE72brFMMGlxRJHwbcR8II4
hFdWcDYuw9ganj7b6mKE87aL3XXkMnWJ7rnX5g+htC9lRejDeMJp1iDuuw1d854BfNigNH1blrUR
cbXhEY7AILfVkqVW2m40mcdssP5ChCiSaBRdoQMqbWPqcdznBkwFyef7SSD11GND4RiyflezhqP1
bZUr676vsncNmcdx+19A2GErtMbHELxo/tSeQpE9W1r1Jiv0QiPu4euhtY2Aa/NcrKSe26sSJbJY
/F5+c83SDn8m1u9V15MCmkrnkvnz3hoYVbAWrIOOdN/iwrfa+lC5zV7Adc8m68De9tjrGF5jGiJE
f7QzQrBG3H6T+mNTS1qrCPcoKbvZ5ODPXboX8rgnQNdl+94OT4Mud00tfrsMmqbD62ZkOxUoY2Ob
5YdVwYDzHetIKokzE1EgH41t4jDfSjwxmJAOYxiaexJ3IHKquPfsoFiXQWeuZn0E6TZE6wlqf2nm
T2mLha6usJUXzi+Uk8fW1XYueLEcJz4Xx+DM+vmYz88gYIEXz80nyZEVBR2g+Mg6Do7xbnbtpYzk
i27WB2X12wg88tRB8pgQV9zWf+4phcPaBkNd8Qs9Z5w9YdKRZfag+y65Djlv+MiMXluycCXyx/7I
xaLmvmh6fDdG1ElYMJaVeOyd8Io9bpmki6sEstf4s2e11aOT01HD48IYncfZt/T1YNa/VK48kM/E
SupjPAybsVebmboPj0QB+Tb9PiUuR6cV68X2TmnoXk19Hw/1Nkyn62yC7lv+hCAlcA3EqW0w/XFn
2Br4MuMhwZWI+pQa2Ez7RwBTj2OfvI1wfQYxrMSQ7CCYgN9F4GtSer7SQJ7znpYjm4/c2OQuXPpi
hDQTIf3jos0qEOFx4PMjmjgIKVvy9dssK3RLRHWU2rWld+t+Tp8GVLhNYuOabi3Ketju2lRWsab2
SLLSExeEj5NLTjoKLrYNuyVkNPrjrYYvse7Ybuhp295Hc5weHEvcWk2njSLelXRSOU50LjXzrqv6
X1ls1KsmiH8KEZ9bBqp9TYSh6iABDBL+LkBXMHAIpG07P1v4ZkRl/JqKBmFKRtW69BNiuAhTpdM8
NDpep3k46ZG4Z8e+g/EP9M/+DOJ8nyq81aIXvwO3uCUuCU29yne6izUw7o79gJ4GZ7b0fNEcbQDn
SexuipaPkDTJjibWifz+IY2AVLEReXFq/9sX6SluE2LJkVcsC/im/kFAu2qtv/yCBf0N1qQpk89o
jPC02S9sjtE22M2TmFpT4pJ1sliZWvoLgWCFH+RhooSoiiD4+Emw890cczomC38a7tqF4oQBB3v6
C3kNNH4aKVJEpq4e9ikfdS+UHZhfPJclPJ4O0c9nADWjBKxh1V/NYQRPgATqBAtjoQNXjeN06GKL
gKq6gL8OViW9DkYXrxsAUSDiNnbTy1VtTK+T1HXPHFzbSyrzUQtkhIW1vvaO9TNbuDGTOvpQerMZ
bYDPCky/x/k6Inm7Z63XN2U0v7r8XsI2eHqx/2bZQjfP95PLKCeq8RpGNXh5OZdUGE3iVe+JhpvQ
41dY2psTcxOqn/5sJELd4gIznUXfQqob+x7WW6vlJ3CFiOgk7ZVruIw9GfQ/YVnbmobDF9XZYEZc
Pd7PNGBlU/TVh0RVHFIqVU/tYDkEDwEvMTauM4ldNHOaHfQqcFeDQj8ibE6ge5ApJtkq3qfhexG2
dynhWJv2Qz9Wz1WbAiOj5Y1gyaoiCK2V6aau7T1GkHthuo9abuxxotIEKvhKSos1/lRfKNNkakCr
dMFg/P+zEwZN8z9Ddq4pJd/dV/K3iu+/9kXw3/9zF6z+4eqOjhPONegEdpYC9X/ugu1/KF3ahgP5
hDW0afPf/Au6I/7BsoJlhm2wD6bc9y/QHfcf0nYU8DMH7I4hxf8KuqNbxt/7IqTuGnAaFCtFZUld
8L/66y6440Tv4VMP3mRY6SbjzlS1FleQuAn2NYgobsv+QzwtkHafZ1t0c3W4a52hqNkF8sVMZ/d4
GQLYw2JkN6bp/Qs+8mSjZ36+z6gQUFFzH4b0FUaD2GVmsdO14qyqHgZvG79FgLVm4lZmY+4n2Vcr
VOtnKrvesRdtMNR7vax/ZWwGU6h2QndS2o0NjywF6wcBtVpyU+xA13IZ35alJZeqIOZz/6ZSaxsW
6RHLRe1xmwAQWd+PDjCGAVVd9Rc97O7JynnE5OCQJSjCoc1IW25TKoAUIykXnzO3r32WgMqLmfjs
Rmzp2r05XLsH19gSFrzqVXQcOojBBJ8CAD2cVc8yybnu1yeO1N9pjjs66XbT1OMAseAOW7t0zDes
AamYAwgceUQrtk04Xrl44abu184YLfe7S2LMm8DytwQ/l1TaHuGfpLVxQyrc6iYUcBz2fDmHGOnP
K4ucpQuaFblwYt+EhLxp+sxFtC/9lvpSeNwxR6kOs15Z5qZMYM8VaVmguUaPtoV9MHDqzyEAgskk
BJuVhhAcfB9BOP+uqKzlG7Ku3ATueic7atgBWfZnjIrNwZ/lwpk5dWD67ETfWL3SPV2wYyma2sDT
Z7OPAqJ3dKERdGJ4x7p1LF0QLfP8VLBIWNVD9Dqh8WIJfSaEEHtmBds1vVomXk0r7k+GZXIGpvEX
4UObk2TlYuLSyJt68DSuCW6Z/awLVLdk3QuxpxcBJvEUH6XFK14adBLI6tENMAIp7dQbUNzn+kzX
8F2hGhyNBTgCf7z5sXg0jbusnQ9pTGVVGx/ykJTOJK4Qs3nDSQwuoDuwpAEzngCyYbBdM3SCRGMZ
B1ZuVbvAT+qaDkcgqZ6ThzuZVs4uC21vgvDh9viADNm+a4o9FArklXDnt+iLfR0SjfHV0l3FemS1
RL/bHquBNCIu+bK95Aa1EJFGOVl7i5jABVZKGgd3kVPtu4h5NWZ2GwMkc6sdeaexrMjpgPKc0XmZ
u2otEi5xkdt9GrqxZTHpDRWM6ARIDQK62hc9rYF0ozZO8O60SIlYybGjlCx3FLfvZmQ/O9OxVKXi
ri/mg651735OJI6WgriJX3uqWozMfckmzu4xsbERNZt6Du9ElGx8mdjbERtrmwDkqRxtL21MLGFh
MXXFUJDcEVQvqBsaPFCfIMSXbbdv+pjFqxFd3BEXbxelbJD7mKG5BMGTGfuw0e6tvH5yAnPnxMHW
MNJ9Y7fUZgYbKhV2MomuM30cZZJfUNIx/DJ9ujlk4vHZRf3WunZrj5CDGeyPYxNxioch74jkV5Ok
1lpQUwih2VzbSXpqRLfRLRUduMxDca1rtBadt3aXHeDi7Ui8niffPsmEW4pPAdaf3CCFWGM/MJBS
kaWWrixNT99MyrPY+W2qIfscTVq1mo7QK3nit3Egk6IF9aujEOOifFyNjnUKl3IuSroKnS2VpLZL
c8uvVLY30zCRg6xpnUFs1QZ5NrngM2vFp5QKsD6qj2RLfg1TsImoCMP4tG1m/2Yu3WEsCt9tRrfZ
iIhbzA9hNN8HpTryzr/IpLvkGFhh9rcKc5lc2skAw8ETorAsWprLCirMqr7FqjBqd7IJfmtLy5lJ
3dlA7ZnNRx+kKbG6AlZgUzbP0EEeceRUG6ehNc1Y+tPE0qSm6vBmFOUL4XHQTcGOorBPi+q1GWZt
wTTtppbnLNVsg35fLF1tFbYdN6C9bVh63PTBP3UUu7lSP88UvbE/XZsqPnIcx/gMQPhSCScmrK8B
96C81MBvLqWyEY21RrVNRvrzqJXrJM+TLsLDSuFcpZAQnVY/xo3DSoJOumFpp5NhfKpM1ofZQAxO
UWEHDwjTWDl+FwDG2q79Gqzpm2XlF0E3uulh+JDsOhpluXWpxzOoyQtqhxCSfh8snvSOIj2XQr2u
JnXWqRiDun3fZJ3pJYX1lFLCl7DZl26/DinnY0cTsDEKtnW11PbRVL30+E1Lo18T9Fvf1zFiNr9F
OB8hwG7izmLRMezhwWxDqgFzlsZ596ur8PJQHKgRjHIpElw6UvE5h/TSZDsRlMc4Eh8h1YNsOnBR
t8aqCss3HDZfaikppKwwbQ19FdvmFro1AzeFhiPFhhWGrG4kh0MUT61NfJXO2N7spRBx0tF+gIbQ
TEjYS6c10aATVfypUaRPkdKWU7sULJIvY+tV7lVYPRuzOAHx+u7MzxBV0JXVwVyqGk32Bvo4neWi
krByhcBKr+MEDXoXFj4jAZ2PcqhO1VICiUl12mJ4In49UREZdrxbQ8XX4LNUHuiRzJdCyZntc90b
W3dpmozlyXWG47RUUCoNbzqJTDkVR8VyFzrvphzKu26Um5wOS2egl4ZOyxKT2lRbD7is+LTBBx5J
WfAGpSLIvLL+WM8gEcyq/rS4aPm0ZuYxZIwlEUvugvcrBwfbF4MtOdH+dDUjzPKGBS5SrQg58JGj
mzNtebQtZZ0dltci+qzKKIXFShq6KKCV0e+Z0vNpoKmuo3BsoYOK+2EpBJ1h9loRf2dFS9B7rWMM
g5QN7I5jDMamtVSLWpq6MlSB8gjFurfxBLgRIYI4q7Zzxryk0TqPwRLiUrO39J7oBzsdukyzRaVe
yk0Hgme0b2JZ9I2YI3KxQcWP0WhTief86mhIraeWJB6dqVoGemBpJp+G4amhVXVwxuXhdNVpW53m
/Gc25LNJC2tn1OccISLQ8gex1LQaHdc5K1ycdhobIxk33yAd9gqM00TLqztBGOHqSQrD6b9S3YEr
0HR70OCc+LReJbTF5qbFVTp7jjIeSth1CA0XoXMfwrjwBjh/09I821BBi1EtoT/bOQ7KvDVlR/9W
c4rLFrYP3bV+5V4W5Zbp9KVcym2tqroaYHLTpfY2oSeRddfwbNOIG7Ysq/OmvRtN4aEk8s6w2+//
Q9555NiOpGl2K4WeM0BtxkZ3D67WLq4/VxPCnwtqTaNaQW+mV1GoffWhZ2SGqMoAapyTBCIjnvJ3
nTT7/++cT6NFN9d8Tk/U6noWXlzKwV6ISK0cszq20jrrNPG2NPK6ovrR0NCLP243MM7waO6Fggf+
F6921N72ePeY0IoBmTM7JLvlm4CFMndFg+ww6gCagflSgGlGqzQ02QR0SA1DSoT9XH+L6Pwy8GJV
Y0DdlLtoJ37rw9w/HFvPbs9SvqXwCyBlCfu16Sv70rArWgS2fkV7sJSl/2FLuo1Rv2JA5gyDM51M
zHLgBqGxKEN/xa2SjOcArDuXJdOaHDTUJ8M2x3hM/K8EBg0axz06uToqt3nMptjf9blmIQsqBEZe
w2amZW20CFtkONho+yQFSn1Eo6xh6U/GXOw80fAcV81bPT/OipLyZ34rYuHJobgEDYM2VRIuHgdm
NXCkD4WbPISVq0MJaPs0VN6FwRhjOdqmUVQRQxta/sQOufiuzd9Suqnt3K5WRQM27tTegx5wfW/c
alynpsvoOXNOYHlHjcK93HaLU1C19koxY0PUHmyzeeRLsYOx1GvnMBHwbcMBfmFCy+ccXDq1VZXt
Szq2GxL9Np3brOZPWKitFVWQPOHciAiNO7xWtB9QdNYRVyubl2/VSDThAqumrFgns2+kb+37JKMi
y+apYtH7F5FzYUCDRSSf3+NMpvlUJVvUjykRZmwkqpScYCpWI52ODzKp07tQDQfNwUPdd73HuUgL
VmOLnt0Ew22EeWIEXB00w4M4hHHg/VdoaxIJDiqYoN5YdZosaa9EMA2QU2gFjHenUxoAM3bp/J8x
OXNGFFOxqhQ+eU78NGFUPGuC7bfzJM+MDS62+7qHaKY6oMdfZj8YiQJm9XR1wnRN5/JsQyED/GR6
1nXqWC4PVKDylPTPVabRAR3I/szsZn65Ny8llx7afggLlaF4LB0U7ZHIaTQ0gDu4P7lHLWXxAH/x
MmZieFTAi7Nxs15kRsCeFNXF0o6YZ/tNy0h4BpIwdf5Mo1DxNuRNl4TXpiKl3hTdj8YLFLJoAvLI
cdjSDrMsvDuJtHstY/uuj3nUVJN9Mfv8ghuB2X9IyXsQBBuseHw83WLVJtZPXnKr0JHToelJZkW2
2GUpd5pofrQY4ys9ys4mN0gWNY6DMQicqh2Ha+RUa63HrPEtcwFlKy+cK/gI8Rcj0+yuZWM9poqy
F4Z5Y1swm+uaE/TXJ62iwfyVrlbkL6NVTjeaRscfRs7seQrH8b7WUOobIUs5kBj6C+c6G+nNrfRo
++g64uA/3nWe/lT5HJG+DTFuL+78mCCr4U3DshniW1/xe5tK/WeSmG9N5KE2hPIxxvwGXQo1XLNC
Jm5YCNWKU7DWftTDIHii6Cs+ErS04olwq/datlyTUCfYmO1tU7yabXv03WSbBpJMtqmzObAZhrs0
dkS8bcx5F8HH+KOUxs0YlDc85c1V5aHmafBI9G6y7gsoOmTBJx/pg1eDnugUV0+EpqqYZAKrccIU
8q1PnUeoiHeTGCWCTn1tQfxXo33hdn5fu3AWOvkC6gzxtSNkWEUE1xeFqE6inGBolP5l9VCAOno5
UMWqW1dR/ll7+YX1AEEPB/IxMfp3rCc3KrJuOah9Cm0AFfUDkhcxthzSpRjxsUdxPtHxV/ZBuoSg
Ye4yUfWmj3AZ7tIzGeUjQXgtceJnTX9LwtRalOV7bAYJC0zq2w1zXA1ZveCUdoCj4VY1NB9JOiJ+
Sc1D7AxHWZob0/TXIf1KbuNDpdl3hWNvQ42nAhVjzHcNqppG3+YXT8Mbxx/fWLPRyzS+6grGMght
bpHDp4GRFdwhXxuhHa4bvhBsPHDVyJHtGCKc0J1dmQMEf8kbEcwyTKd3PyRopEam1/EucuZOr2Jf
O1QwqsT90FvGRgVvCIL6rDEWAVDtbHDjik+1QMN93HSsCliOrwLaIg5jJcf+6mUcuGuqZlzmQA25
2VzGoW2WRaBvYAcUR0KImoxtyxJMk4+N824x9FhyA920xfhWFdopqfVjkZPcGJSP68ckdzeng3kJ
AVJ76U74FoI5UZ7CNCBQ0tzUdcLiKKTS0a4ZkUX6QH9IeCXGxyPZfyYdecLw97MmsrZItHRTpNWR
CpHTPOxSNkTSkNcHTwu5T6cOoFOeX1m5QfGiZNuOc/DKGLuLLylQc3TvDdL9MIY2/sDiwtX2Ue/w
OnMwy9GxO8+mLC+kF5eh19yW5CYLUAzkVtB3aaktlKd4FdSCWbW5skOe3pTE0sJmTa8qYK8dmeXR
dtslkfhmHURwtW7/UrcN9U4NW7R0ZUOE4/HBcaLl64iqLg5Mq56kYIZeX4lp3/iMMEKyyhiOLBwY
o/KwjfgL16M8lMPlsZPtlpf2jaOFwK/Fo9OQJtIYBQwYQqkwwY5mZROXe8LYaT/LuWvQWcFrXSuu
VGP+HB3n3DBA4DU58P+5gNzEYJcYAF/z3NhwEeYyyTWK6YNj0fI839H4kj/28fAgwuYjozK6S3CG
0/kokvRJZyYhXcLgg8etcUBXvh5qc+2l9bl29XXGSGGZOW1JZMO4LysaAHBpUQ8/xwd89+A6/UYP
6BorR/Q/g6AEhp7ZiHYmiLN9NLY+0RLzYrTeUxJy8PAxHS3AA29VQQfe0OwyTuZRHod0TeUbQT3X
YsjyF9jTpyhXu5DRKcXhmG4r8yMcux3R2wuvq9uSEJ5LejWfDWWVu+unZv60MhuU+RNlEbs8w8mL
KxMxcRhsEof8WRBwnhp2tF1+epV10lOUEHVm3FSReVGtfUO5z9mx/Z9dQDOqyPN8qSAWVBi+WUPF
qrFZY3JGPDw8Iy48W+REyhkSRf/ZeeMh8MJtmYXYcmX5M7GwOvl9Nx6c0RJLEdR3NiqhYuRRV03i
UhlEHd7Z6l3oCCMkLxtKWmMu7PpL3PZHmBC+AQxxX0rzrR3FEb2sYvTgfpQj3cRqpjUiZMwt11rN
JIFgpQ09inwjZCz1Q/pHM5/nHOL3hdO4rHTthWTWjF9xEdGjx/2heMjy8SUxky9hBJusKd7JJq6q
uj5lLCotnb7kgquJKvJNTf6Ww89Pm9ysV8LKD8amxQVmmvA0tK4sQtTqPJxoANJK3rGpiJ91AYFh
+sPesqabvC3mpf4tw9BF3ba4sbleD/mcwtV3g/CmrWa3Z7vVXlvl3TeZLAkcW8FVZ6DiJAyiSEFQ
WgPEMmbxXRygEqx4J4RYO+l/6pdDKh840H54JHAHS915Qj2N2bQJuAWgE+dBV9bNItPdm7KUCa5a
fjJr2jBcW9eBWsVEToZ4+NQHsR/Mdt0QV+LwDiAsdmYOYESEryrEneOTvfE42g0EnAuKq6yEACHC
N3xd3VMQcaFWsb4K+NK4XXThpvfaB1a3NPDmcLxsV2PFzXGYQ5mMBwN2DrEAc/XSm3Swzo0y9k72
3eyGIYWrXZaYV7d6yoj4hRVeY6e8oykTg16w8sPiVGvDvvLFKQKxtC3vRcviG05170mlmHKkW5sD
7bLragRIND5iX170hdhXXL40vg+oLuOXb5Nt55cnaec4xfRrUNK+wcdRo+uGsGRSRHCRxJwE0ZzE
+1FIX2wI9T+UwrpLWv7tRGMfo0tS3S7DCrrDUGO3vBY7zq6lzM/SoMOtcI+9jbGwyF/0tni1Hf4Q
WhzzgLCGQ5gIAEl07GnKKaksjNUIKMhQ8EQdD+GqmnJHi2dcHXpstbHPJM4yav27JJx3MIXAL9Ac
/3X2eeZf7fNu0+nzP/5v81f7PH78r/s86xcWb6bjOY5J4M9zYCd+3eeZv9g6+1xGxw77CF0H4Pht
n8d13hK6YQhDzo0cv1VogIeYdF0IV+qua//3yA5Wg/+J7ODncnRh6QLkz/wz2ZEWUipZcq+GhiQb
Xq20VN7DRu2QV77GKa9w24h2volDBXpYl3wHDx0HVbYJsGudd1UUcfGc0qmQcH5omdxFfFN4Vf/G
N/mPukq2Yyh/qjmEMQ3ip5CcYwd7NwWMLgbnxUfHgGOwuutZbutm+1hXSGUlmaywyBlIsAGQ6rYb
sjdeT0h9jGitDB0Zfpdv+zp/9arxLbYRzk+R3Ce+VrHwp0Kipe6A8xNRFIRnRMFIzsyX9gKj3cJs
mUQBGW8rgQ+ubQjlk90LQiRh/EViJQYq74IeOnsw6cTwllk8HRPDWrpGCYruq1fdb7eCgHARU5Hq
G+m+k4JL9bxhSmLEzPgDRqQiNQI/FM+LrOAqPtJJuxKsNrzIuLNLx1gQW/tgl4HdO2u+bNqnDrIr
wZ8z5yWtxJ2u5Yyg+aZ1yvAHba0M0JjSFx0XSvq4L9rsgmrc+GZi7RYmZLjjYSUE1rZhTlBJanFA
5TYxY1SmYmyCcmJgzkQcD7lFIWr4lwKjxwhlzWTCsQTxeg6ITtGv3YEp6oQbfYGVHYHkvvP1i5w7
EGA/k5Y7iwNdSVuxRbPUgC2VPPhcuKzsW+pE1onfMVLkKYbBA9tayd2ZXgPDjLc1AGRIkFKVzga1
4Z4J10kY0zYNczoj052LhzFkkVKE5r5UNAVX2E5LnoUt70cETUx4In9b0VHPSgMXeHOyZLrLKWCR
jbNpiLXZWM7ctt85hbXLuRaSr+UFWcX3fdU+TVK926SjWabu6b+ai2e1K10D93haDv5gsV/tiWwG
zaYCLPaZziGa2esq3eMiPsfSuzKY5GWdiaehlSx5EeXLql9C8Owrrbt4xdXXxkfG2KAdbXTHPGPf
YMDJzPjgWPY+EP19lBevrTWs05YYB1ZQzS3fI3rVhWivY9shwKJdNGmfdDFuB6rmhWzlKmBbsswT
Z1qR7VwVKJPMyFoTk7qPBy5IdOJx7vTfyJ4ddEe7lZHYRW11ys2QvXZ8sqz6gywJsoUsWNZZehrD
icwm24a6aFbKhp0eq7WfiLWs1E05jZsCgNkrETK05nVWNC1iS+3o3dxFw7jO+ORP3nQcPOS2vXci
NQcN2TyHYlrXlnashLXs5itVkWNllmsrDGlTqx9ijXupZt+1s3uyD7pdbvCt6UAlTYLjpXOi82kr
KvcnW15qo8uVYNel9+bS6UC90Z+ZVkN+9avr8p0i3GLI7KVgaq4FtAX21nayqARIIuK0pC7tYOdq
jCZTA2dFin6PqL7MtENrjifaLs/RwIQ51w6RNu7sns87mstlYHNDYh1P0aHrLetgvJ1Yo4yx2jZW
tfX57UbsB0qzuapG3rgmC4zMJ7k/QlY6zHVZ2OlRvilUc2dnPDQTg1ZVnhW16z/VuNxHJ35SsvhJ
xda6V/WRwcprjlt/UefuncQ6oTHc6glyYuS783KctEYnuPRYSDEoHQwTioMbez5TlEeBKCUJmr3t
ULcO1+IywMvo9ibIuGsazo5+593SCE8oC1VHHJConyekZO4XtZO+aTETfDvyrjoymrSTOwSRm8I1
7+suf0J2idjNH7gIRnNlblhafBUYRUa4eshkfoWePGLFf6bBkPygPx5qmAA1IivUuHWTVjz3HfMu
n+Hf2nMIbuuVRmFoydDHNK+5orS6J7bpxK8M3G+Zr33MKYqILdzYUnznUybWpMxxO5UxjzKqYiVj
l1A258JEMaThEX+s2RY5XLuj1tpborwzB+oexuY28Am2lb7a1Uin1pJTY1Oh/hVT/9AK950L+gmF
TLisCgOLC60jXmPN4nK8oU62NZLkYlT1HXltb2lVCenpeOu0MGBBkVIh5bbM3aJOJ9Bip9epT14i
H/PsIFjaRsjsa23P8mLjzPxIWhKo10lM9hkpcVuQKPTLB4tX3oKMZbMwWZF3LfHzkuUib1oye3zx
dJzwjTe80wUEWaI1O8GdjnO72CcphWxD5N420fgQZUW0SS06ODVzmE0XuwkzKdnJbDM1Gek1iBrb
YbxpFTgGNMbowH8dSXdyGfW87iZvkwM3GzziGcZwvVyVNomLsP6oR/aaFjpUEO3MWmD3vuPxQgVs
81FEYj2W+muVjnun0I9K11+NOjk0urtCQH0eXb6X+zbES8Wf25jIwo0l4f8gMF9qCREUk8i2pvhm
zIOPPqElqPFD2rmS8D4hzWrqnDfyiss/B9SxiXaaw5/dHJwjbpy3whg3NH6vpG5lS6jQx0qlr86Q
6stOsS+AqUrXk1kWiD9/+FV7WxMZJviwwvb3WbXtWwptX6j6HBKtdUf3Oij5oMIR6ZELJ+nlNyAi
W9tI9KVsZjBAmBvC95u8I8tdxuN9W6zzsdhqHQuh9Kqx9KEGkcl1tGn1cgdf+sCE7swTix+Lr+2U
DuElHbH96h0fKiVgGOjoLuK9NxfklBEvRim3Ie0iOoXfW5HZC5p7PHZ4vJKFECViqghxUVsBFMgb
c3LPnLH2WiKQDUz+Ucx4SsRAbHTFu0u+Gts1VxE+q06qYecmYBXKch23wRfviXpnADiGCeVjDvN0
jfmNOWsW0rh/zCogNlwwZ98Ub64S3bFFuKBVkEi9ac6VLtx2vWnNNZzeH9O6+sxHUNOHu6TXD7nf
X/J02IQWjB53mdofr7QhYBqAoSgprLbwBQ3ujV2Vx0SDDA4tug1ke+glyr6oS+7kDJmh6GXG4rs2
/eHBQavl3i4jyquyQ+uUe42x49gxVbWAVPniwTdxealcEh9SNlurBan1Mg4e6mR6WMyCmcdAVNBY
vKVKwT7T3/h1ARDj7fmkMhvOLoRsxarlwRkGjPEoC7QoDWRUc9TzD8IS6SKIjCcnK0HsdEJRJqfA
GXRJzwFxbYcywgB9laKc0KOkMGBXt6ipLYSgX5kd2Fqduuc6RCiNb0ml+R3K3m3GNrtQNhAERz2X
SkRcWI8FCARJLJZkev7VU55YUaI4+rm25hiw1N3hmuuCEaN767MVnupyG4acvlsq0f350NYZclWw
auyL1mOjXGzi3uIhJ5dNV6wSJ32fgJnoJEVtXb8PzDZEqR8iQXJuYiiTfjQJtesRJMVEewlJHKnQ
HgfNp6KiObISjuDjudD1Q5nIHHUFUWzbOdaUVDS1kS252dSrGDsZJ/YIPBFBVpy/Gy2oAo/9Reci
/yiGH1JQ2kD6DxSTk2QOvR21z2NZPA1ZGDHelG8UU2wqKVYCyRj9mJwyGkYwGinsNIICqoPXOMdI
GRBa8X137XcGf9X6A8rkjFpzIiCSn5bf31rqHnkdLGV2m9SHFk16J6kWECCaiyi22An0D7osdk0g
DrSIPEEJbBqbXEVmVNjiOYAilJOi3PV9oy9DAjkhc8EJ5UWb4EvH1Sd5p5KLX00YjArqQplkEnuC
B4oMppnNuBMktOveWRMSWIZTe8/+WaBoXUoWk2JSL+1QTUROAn81G+QoMJgr4yO4gpZxmUvCt9rg
cLtOIwAw3z9AwEAuhpL1omaoFIdTNH+in5kZEhkZYD979irNJhrte5fKzXUJAL0kNZ/hUAUJQveu
GTBYmfuE9JjXiS6O0KEPTsnCtMm/OOjzlRD7zpRXbX4ldWzAedcQtaMAed3ZFHMl001LLFpRwNxo
jJjN6azybKf7NLV5rlpnpgQOqrvtmEVf5VT+4LHB4oiPXWhCq1T4zENVrqfQXw2zS9SDowvwetIg
qvpy18X2Z51WX0k2uxpD0CHConW26V1/bwXqIWQCF1XehmbW62gYL5bqGXKVREHwnliq3eokvYjQ
X5vWeOHPd20hY/wOGz1/Ro3DwKL37xCJ4TefKxV13bombmlupRipriNz2fTZZwTtbyZ2TkuAQ6zR
pjbVd++TIf/UGYsRA2DUluI/z8bkmeawNXThlc7SsxiI6k/ZJ+KRh5qQqW1TJ5Qhi1zEsrjV4oL9
R0s8Hg7QoSQ1MSA8xnS8g2l8csQXy7wnlfW3tP5etc7h6KnYAseFzhIyWOf++C4a587HDwPuimcQ
Gwn9qfy+OwzHqBgii745BSaJqcgZLDixQK6LcOInQbbQcnfjr57UliVuGTB+MQZC5ddz2Mws872u
3KeshEYaE9YnuexWOV4aAq9DeHTRPvuzL17qW7KWHFEssiT1SEAyM4efehZjp6EsWPVb3W24W/ZA
espSq8QT756tM6ljy7UpAu/0LdKKe7YwZKVvnDjrtuY4nL+FWm2PmraiDrZgMcXa4/MfXi3l6T+8
Pn5kfDX9ptaivVdiTmRb8ge/lpkQlGoS+axQSbklBP9/4dlyqb9m1nr/T1RbHk2U0Ap3v9q2tLL7
MpiQM22vtgGf01WO8ezbvFVyIra7kdVn/AO7w32jRn/zbeDqivh+8pvwmW3+YYiSwx9MXOAGK7ZV
eyaDv7NxwSgJ+yVy92HcXf/u5KK1dOOX5daRHn955omKw1nNVXowAi3foHFEg2f0zsWTmBVrskoS
8urio64Q4Gen3u/mfl6jJZdrYsmgw3r8m7lrSJwN0BbVi6uc1UT5Xwu82D4ibWNn7ETneNoL/Vmi
j1k4uUTy8PJnp5dWs/B2Fa+cvxB7VUkOVHrfB9suKh/0ClGVXWmnwlXEkMP6aPyq+oqcz55PFFcO
8SAVA97fHF+qQto/qqnZ/cHsZdXemWwbM9Dgb0ovv6xvaPGCUaJLNSgpSu1p5FjONq/W8fasfRmy
mnC1OLtIQy7NIOQUHn1oLLWXehLsilQHn+84lH+LurCa3qGto7Hz97Ku2AEKHfXx+c/CLvhnycu3
2pT2P6RdcWeu3d4PyA85zq41UJJahSOxabLbTJvk69vjxXalexZR++3yMmrn7McZK5DMP2HzcS/Z
yAuoyWcztobXRDjIBmWFfohLcE67iHfnEJc7F0ZvL/u4+6By7cGMGHsHhBRywwrXmUNplM7+0g65
7Goit7ZDMvxAwtTuPQRhZajvXXvyD9qgPUqDOxhmltPvZGFdsWa2TSWJ2V+HWNsBfmvURKg+OrfF
sOSmf6mqkJSuvms4a5G22uKUQe1mLGsKWavgsS8pu9Xxnxq2OGo9PofQONk+OIuJvwwFH45aiqrB
fUZC+qwXhNrrUefSZJa9tJUiFgOxHJWvDpLLRfNgeKdwftySQpFLw2tuAgooCR0Ah5kWOwnTXQ9T
sFSOvcsGjoaFM81CQM4D4KK/85eZTCqZlRNx+ZaYabxHZGuyKPL9cdlH5Zp/RVs6deObMBpaage0
5iys3xvNjGyIfo6xd6x1tvCm9SOV+q4LOs61xfRYThSO5PbnbDyL0maXD6xdwM9Zq+ouTF3Rr7q6
usJ0rQeV3I4gUh1DHxJ1twa0fsS7PZPNtQ+Y5/zekMYeit6D898laUbVHXs0EKKorrMsTUvjg6e6
10TwZ9bdR308NtPFNZKt6CmTdOWxLJr5gRK95I1azya1WJe8wwxv9rZqaOds/wygdek5HFp2ty1s
F2M25TZN/py7vBxny5ru3JRBvkMNGc1b72US2HQbB7d/N62pjoWnXnRPrlORHm3adWCp+3+ZrYOJ
d+mfU0Sv6b//v/yvlg7zD/916SB/sQ3HoehaJ9mLPIp1xK9LB4FQipi/Nwugv91Q/1g62N4vjuWx
VzAN6XE+Zrfwb7+tHYCODBNBFcsH/hv3vyOUEu5/YoisPxR3e+KPDFEjor5urY6FYwib2pUOy+vx
3WCDQkaVvsLOdrzN0JBzT3GTnzsLw7Ip9HVteNrCdIl19smUvUy+cZ0mAtiugyRZEoOwBx7FOat1
Y8gaYijT/rveMLUJL7AObZYVivhdPMbo6GRfbOvvosM2ve16d5NRGrOadLpyiaZPZDvrue9sq/Od
Ql3hhx/0vBhaj+RoGnzgQuKXm9nIeiCo9N2LqEg8Asm716hqeLR1TnKua3XRiBxSMNssv9sSlc89
mTH4xLGW9Tm1ib3kqm9l1YHF+EqrnQeGEoQS+0tkFGdds68QkM1ezo2KEouD2+OxnFwEVLbxrFz3
NCTp6btkEUsHMpqcN5YNF74CFOAkW5hnE9Hymnrbh7/VLsYollRN9jOKWbRm4fOfOhgNy7mwwWDI
bw5cLOliZDeA7cuNzvrcx1h49WF0lVxIk9SnEfk/tDB9cSEpOnpVFlNLP5Mh+vcG4+LW86rL5A08
KBhrLKLRXaEMIck7pBVj4ugxTgjDFUrc53X/0NPjhE8ivbjgM4ts6rjEGOmuoMFsoetsk4eIoX/A
Z6bWAjwWv29/9GNm8HXTfqWtyS+QWFWKwkfShVc13Mz+UQhp14hN3WIOS3ftj9AmH1QBhAyW2DUm
VlkbHjupvS3CJNzyNr+hvLf2OQ4BLuw52MNE89Tg/5zc1D7IoP0pTG5FXccEQ/I6nUpahvlkcT7m
mEIok45k78toORR3GXoQQtRf2Rxwx2iE7h3InzHMktvypSxMQO4xvSg9hDERQ3+IHO/Ti0gPOXEU
rGPRmoux10hP5A046PA10LxJJTN7eadT+cZhL7GWUXRTuhhS4lrHmKuSpWZPajk4PV5kE0exKkxE
pNOESiLIOFgNWCI93dwGIsKLXWp4t+Zkiw2O7ekCyUrKugAYVFyGkHIMrVPtujR6Z9FM1muYViGK
Jp2xHQNZlQUPdUxvptLZELBkT+eGwscehD4zmYAw4mpG9ACpHww3cWP3S6DXjdaNuJLqekdWgGko
OYN9DT4DfnM0DWul08G3aWfCBjb/iRDJmdEgGWzlHMRM4wQduBp4jgumY4PrtAUlPOA7aZVerNo+
G2A9gxxJAmmABs3WBPtJAo2mLFzs4EBp5d1F4EHEc19yU8OwPZNDhID55gAm0kPi7W0JCoAxnasf
xNEAeWTOCBIue9ADgmIZRUOLkqRQmUN/97OAX3JKJzGx5pB29t2aSmp3ScCEIwHUk4J+yrXgOYWG
ylKi1tBRQMn7GlpKYzhJQW/BqZ0SUIzgLNBAq7wZsmoa/8WCurK51KZQWOmMY9HqkUPGO8tY2psY
YsuY0a2OGmIPlquYoS7PoW1AzqAX8dFbzfJ2puSyFMOCSZiwBlI6hBGL4voWdnsersMdIo9wfRqM
Z6wMj9BymEEzbUbOrMDkWwoKbWjiz7hRN4EET8NX/ipnYC1KqRxBWGfMKJseBFt9htu8mnkAIt1n
zWEsHXRrtHyIiWNZr6aayG4QGg82tFzcultW5sGqnzk6eDq6UPcA99tM6nvHQlQ/XEvou85Noe0D
5GKqONOteOrh9JiinXy4PZiwq0GQyZqBvoKW0CrzwM9h/eZsJGqotTQqfxdDA9bcdJez5N0d2Y7g
lvD74N12CGQwXTy2RTHLq24cCEO2teB2MIezP7uCQcQJoS/UTCXOdCKUoomKKSz7r6QSB7+f3zKE
p5i0znCjO2OOVaSvO7jHGv5Rg4Ps4CFLJIKBw7dP3BaHFGLSNaybekYoaTr7sGAqJ6aX5gxZ8tZG
i9Cpn2IGMHUzuJYzkunF/FNkTrRJSX/jwG1q8JsGYUThA5CPP1HC8+5SBn/boUYGB/QzmSHQDho0
wMOoQ4dOHpcxaNEOanTKjF3QqkVASCqFKo0648IPXVbQpu1MnUKfVlaDfhk9l4pfAMbKHrQfVtXr
8PTyQXFgWBPmKrSRfZSwrYz3llQh/whhXkPQRgoVdgOi8AomdoCNRYa+bWFlHZjZXGAOSYBohevt
gJpPxIN3ISM+nT2RwTu5wC/nzxguYVyEY+ouhs+tABvofjqXcLuC8Wfk1/XSsGIs+c6ms+RtAunr
jQZnCdhfam+R6kIDxyCxVAn0jH2pVyw9Sh+5R4uqfKqUReKzXLNgQ4QDMq8a1pqBtRvhj119ujH9
4AXhj7EyIZSzPt/6M7Lcxu1KwjAr+OhwMvOdN+PNom4f9SKoF+aMPjsEPIep3frcQrPeeaDbYFy3
RnSLvPE+gZ5uOnlfzTh1PN9FCdY1mPgCjFoMaVOiOgGdjIlNYXvMHNz2sUOyM7ElWIGrk2LVwahs
lHdB9dSV48tEWYpRo/BJq/FFBQlpDDSXpgreYuEWROC0JYYOXnxjS3S9pjqOTzFdPN6S+rgb1625
OFdU95bUp9DfuggdnjhTsIIKXiay/rJjuTGRJi3NvFpRML5wnGY1qBAGNnGJuA+3bZwdwhqwJckJ
bhkNHEBJFTvCgQc3Z7McdO+OmyIVB+umDpkMh+M/BGNPXd1UP6IlplrDKx6sJlq3uXakifmW2gmy
A+G2sQPGgIV2Dv3kqeqyF/b227YPvvIu3reeuknF9NYb/n4KvLtEY0PepS9J6V6IuANAUtZY0nTC
w9nxaD9zd0EEQ5g17Wtj2ZuhkyQdGB2wDC05pMRX1zSuymzurKZ5KTWeDmx+3UXchwEe0fylTwsA
FzYbpnRzQhBZtqx8RakvK9CSWrO7aorp2gZzGTlur0t6IrdJOgDEyrfGM7YZqd5GV7sxyJ4CRsZI
6nckfFnTFSS7RJneemV39kSOoCqIQUdiWjKy+N0qwXO7VpEk9VGnphUGlrx8ZgD7ySIQzaONx3iS
szTIpMuUlNxrUg8VIquMJzF5jYlAduz5x4bhdlTwbwicsEIyvZ6AwESpGSeMaQDPgCM59QxgCK8n
e7c3aReyGE2WU/LDzqofbuJsCyzCoyy3tbJ2MFJsMbDKWHn2Oofozbwc1nYtD4EwQcGUXOoBzLvP
O0BpScGCRP3o2WTCOLYIUBW2F5iMqE7nviBg1IH0jDV2hL7NzDjOgnxf88a9TMydNki2OeBxTpKE
p3Ca7jJIr76jkn6sGedQdYmUn9QFN2JXLIy8/5r86Oi2syIHboVhHlnwpNwPXQTsSyppI2R8WwSG
c6DWM2T/zIOl0XRAPN190HCDyJJ9tpYVZ6+n9mOK9bdR54hSZks/Aj3o0w2b4UfJqa/y77U2fHY0
KnLGZJPK6YxgjcR2cY+OMdma/JZWbDOGxb/Mjdgg+vbPb8Sn6Odn/fmXXg1+/K9XYucX12JH5lmQ
Xjb/i8X51yux/YuFJ9niTmzpHsWEJPT+nsMzftHJqKBXNrkXO47NRfXXK7GDcoNsnie4EJv29235
//yv9+F/Bp/FbZGONNs3f/rnf8tVdltERMr+9//w5p8JZfz8380aEIGIwmUBaKHxcPX/T96ZLLeu
XFn0i+BAAkg0U/atSKqnJgg196Lve3x9rbyusP0cVY6ocU08eLalJ4kEM8/Zey1LOua/IZazuu9q
tE7tsvAT3FzzhjnhShTGzZUl9DICZrM5gJbx2f+TkaD0dmgnEi6hjTKS/UpmD+cokdSy4DbVY3uM
cue1DnGBg+tf2MmwCRsukLgWhxXD40e99Vktcxb0uztqOOQPU8aTL8aVqnN5befgIRE2IAzDf4fD
Xi+LmIW4HPJ94gYGs1TaySZARBbDeBpMIsRkZINpkxQ9XiSvJytWeARTXMsLvpAswjbGfpkOCdFt
lPYFy/nKzk7lLDYdB/aJ+nYvKiZ0mr5vLYLYotexQIbvMCVew1q7kPXf+an8rNrhlzmARZoHrEa9
7FdaSeW0wbXjgoKcYgpsPmG+LOkfImXKrieXOQOnsMglnWAMNMFtnlmeqYQhdfqc25EOUxdqUNKY
G0tS4XaSLbHzGyeg1ZgPTM78JbP8VY67b9mOxj7jzOWIGme1e0lBktFcwFxrlVvROB+FNqlA8EGB
2mY8o2QxBm4raIIZtRLXns757K3qJNlWItklVcQpNLwwk6A0OZK/wnysJVen8DG4R1eHRBc/+mro
+3VrUkH0fc7X4qnIt5Vkazg8d2KtKtHgbjdakB2ahjtJra/EMLz1rbsdRbXtQwId5rYyJOmkAUZS
oj/zKeQv/S75dtNqU/RyHVYswqr5WDJJd6S81BhFMprhZIkPkqvIIh1rmgEwy3TqcmQkrUeDIjEM
lufOi7GUxNnGm+u7FTn6rurp2oQ+RQxKscRIzpHmOkuu3h/YkzZTo3+XkZmtRiPZwSJKgZHWCdbd
CP3tHD9xZCnWrR5QEyCFWOj7oEk/fUCCPkDB2J8fEk9F1kENQu594Rj8mYAgHEARJopJSGBx5DYG
p7BSxMKaNAIvCf9bK6tzlGYfVeQ+Y3QnNY7oDeghudiBQTr4PwlRDCxiPhvbCkziUKTXTopDCD4x
61qu2QAVAzaTJD8fJaBFD+DiBHiReSxdYlCMPUjGRrEZY+3LBdVYgGwEP7X37XFZESdhdYg3RKV/
gDwCnHglyDVvyqw5axOX5KI9lQoLqUVPwM92cMmhHOfHXMtehg6OZM+1KFRkybztdnB42A0BnUwU
fZLx8Z5eFYOWjHmHJmBUlvilpKJW5g1mGzCWxC8OiRqElw7t/QbapQH2kk3yq2TpW+nAcIAwNw4z
+NE+gkvZzk38MCl+Zqp6E4NiamYUskuHdzb7RY7ZPz77CPSPZwmMM+m7Za/onKBqFN5nSVrQJjIJ
wbO0g90onIsF2nPO23cX1Kes0p++RaY8KgpoaE8nHSyoBA8KzRTuOgMfsKGEqegewhG1m+qSABYt
EmsHmu6zmPX3AfBoJduWtzn1pREoKcG8hywYjjE1MN1rn4MsfdE0/eSGYmMBNTUU3BTIqVWJtQf0
dBKV2FFS4XO64A2rMRLJ4HBWy8AkjDOKMx2/jvMgfzzIBKvScI5kM1ZRwz7UluK9HurHoeRP2qF5
yHgxmONnbNtfNfMqf9B/+cBbhZZGy6RhzpErsmsTEbUqplMSBEB4VfFD148RMFjmds9MTBTgYDpM
evMqfV5YAwBZSqWkWwhr8pYt79BoNzZTrlRRZyPws+HAdQAcbQ6W1iTo5HSEDHinCYWtBV8bGQkP
CgJDFlkQHXCbQ/MrUcRbS7FvAwVX9qHhir4M16Yi5A6KlStlV+7/EO18K34zzd9YXFD58XRx6WNp
sqXYrdi7LZRNGxhvo6i8o+LzZsHYIy8PGwKM0Hs9xfGNRLuuAftmdNE2Dqe0msf2CgIac16Tw23H
9HYVhKPHFRlKcKaLV+BR+sVRBOFZsYQTRRVOxqRb/bFRNzIAGS9TNGoawrc+pu1RWX+3UTtEf7j+
9vs/Juoyd721o7GBIhXLC3SrFzS5jXhveDKnUtGH21aZqbMk+pqJ9rJHNX90J1Pg2OSg5WBBi/Q9
zZ2jNTPYCypoom75WYe86JyWQaERP3oxr1GEiB9umH0oa/XEuHMZzHB3HO0TVodyVVavhp8wjG4x
e9bpBe39by34PRbFLodwk7BV5yK3GLFAh6Z9giBALB0/SBnZj4qBKVvhMJAkJE5ITfW90VoPTsxQ
azrH4PdofU6I16tTZxpvY9DuI6tng5MCiEgtQdQFDnoj2d+5HIRHr7gws0RHqfHOZ2q1doSg7GRY
S6pp7/FYX0LkKQCRu4d/+LCtrvmxe/qqxvgMOyniE1W8ti7i5iyxkSHpBsv32OKB1MCqbxJmovGf
GAMEKspnzloE8Fxqvb8Plv3xx5YNZNDksLS0dEZVnfSvPEHDm7JlT7V2+x9M2TTGlj1Ekqylkzeg
k1kkun0Fd1Wshir6lY4wJ3jcIfHcdTqJvyY/evNPl6XPmmABrfP+LsEYuN5wbNNBnTraJQ1nhTgU
W26gA1ET+xS6PO3iKNv/kWrbDid5Lq/7shJPBrt+qOenmGOPCn2lkFJb0Kqd9tjxyZTrAwKt9O9q
bXITLzR0B1KfWAAIOcHYhfZSlq9N0+Srvvz1x7Yd6iGtQSp+bFqTCw/TcO9iM18ItcU0bc5uqQp6
hCJYVVLuLa4SS9MJrkFd5atC8PWDIXvwPO050LN0OzvwMrpY65YYXUitDONz49pvBazUJOUOiYD7
j6R7yuN3HK0vxPpenKAcWA0k7ynv0E3VstdgSvN3U3eukWuzTVeu/27qTupmgKivhY8yqVnKOJLn
vLDxJ/zD1e3ksAvyiYFT39+cGL/NV+fXf4zdRpUTmjY4J5mnmfD0mBcUzX+0pL1TP8ssuD6py6Fw
qldIXZcDr6527J7nqHn4i+G7Ef2VNDuAdWX5FhQT8rxe69PnYDMulvWDmWO/iRllYsNdmqNOP97h
cNnm7es8s/VkjPCvNvCApU7XfLt5e4pS6gvBXNIJC7GGjLt/CsJ9PkOxPzpEynv/0vTmkek159ds
z8qCdTezUacFqSa2VXcf6esCsUXdUTWaUKKnKxV8GHA5zUmnlQeNsjBxFZPRYppufUkz2E1e9NB9
DzSkQIOVx6z6TXtvoG5LdS6pCZa4EU6e4z0ZBgXWuXWeKWK8sM16dRE4IlLezTn6Rth6wEbrezux
ImDYdssJGmS6dk0Izeuy2YY9nFg+vNl9zYDajHNWt59FrpOH9B0J0kL7Ycq/CIrmB9/XZki9FyPK
P/pm2LjU6dgNPflKy+508qyZ+rVrtTeCoZemvjs9T3DnMy2Ctd45H1UIz1eHM8t3DWLNXplJfMla
+0I0Ml2aBUzMkYS6Rp1zsjyOYXZzZ0m47nXGESbgmcz2L0YEmUh9lM59fwx8Yxt36WNJ59d1jM8x
9sJdLPX3uazaVcE2cKY8YYXZsVDsAyO6B03zJy25pbCTgfHmPWHqKko65HdLs+j9xPKb+oG5oqSA
3Zj3VFRZ08XVzHrDSPe7YBu5mKbgMxijnpUKVcDZpGtKXpXP7N7pzwxPHg1aQAF7siCy6xWciQ2K
QRwFwJJHF2Cx+PIFSX2nSR6sYHil9uBuUouZYBJOcFrCe2zEN4uxI0XQDVND9gnMofw5epC9fZ+T
QCyqMj0Yo79vBPcqbXzHqPLaxx0ge+6Jqe2uB8IfYeotySIux1ocu7jehZq2FYG5ReK16ZF0uWly
ZKazwkd3pVa0Ga3sJpr87svqc5Izhf5+7/bV4+hQuGGA1IXam9maH3bEiHxSxLHEfOynchkn2i4U
cbxofeFtNc9/jTmJh17Eg7X2jjIV29IY7l4ntnPr0Y2fj41nr+FxvAaRv0Q6TMNB7xaqZDrXxtYb
3GM+BFeD3nHXTPvc/pWbyXtAbNoWlPABlZzbilOj13v7nl7UQtao6P2iKddOpsNeyY9FxoGWjBun
0WibhcSQ+5L1gKdVXwX4KZAY/FeWJ0AL01EI9EvoCR5Qg78X2LAmp3ulsHlJZh3QEQyt2c9Q9dBw
tnEOZSPfcYo/S4TMaaKRUeSaAPVrZRvZukiyayrtY5j7G3hmcA2p/BsWKtmSnnu///8z2mEC8r+P
dq6f9U/3Ff3H2Q5f4L9nO/bfXBhKrmc7bNUkleh/zHbk30zbIPALw41dIUTVf8529L8ZOsBUx3Ft
15aG+U9/lkpCsLU1XA5/ruda4FT/bZbzn2Y7Qij86l+GO8ZfmKnkK/6ad5BVXfBiofWdzfm9DEsl
VzY4vQfpPtLYrs3uwPLTvPXku6d0fPCd/qB1aKLLaJ+P1VEwlnFILKqlzSooPuqewLCQKfKK7IdI
1cFJofq6+rBNdeAgmtTg21RnHb6Hr78a/J/GyjZPzKyeODrSHTPGH+D7+5bpOxClJzkOO4os0DEg
/iAdtBgN9T+OY36wpn81q2EBxHPrscEMpf2thwfZa09QKI/TOJD7hq5U4mXC8VTq0SPHly0m0Ick
IBPeZ5+uNO56U24Kh1JYmBYPqKfBC7X6Cw96di0tyqXaWkcWC2rpAgD3eMy1vbnrMxot7Zjd4sj5
SomW6tME3pBtC/HYIA52eR5ciUCfyzy32NFpwKDNbtoEZEncqqUZmIIlSNnne029libnu5iVszTm
jra28a5m0kwxkB812kUkQXYenA5FF7Jzxt5Oe2BfX76mIl61Pfg6M7G6k50w6GAW4oGlKMBTtGAq
WnAVvu5dRvAVZkYNHpzF6CfFmgQvrCr2EjYJdcAXFQCMEhCG5colEkpMiyzmY1AZ/Ftg0AaeEc9N
DreMTlgDWMMf2apYjNOykhNWRONkqNheFeA4PAfnc85SAkyHw1Gh6YEsuDXC8lj2rwNIj8iQRwnO
Fo7vJ4FAkPLAP2ZFAallEG8JaCA3acqnSbFCfEUNEUZ56C04Imr/1WrNqWQVocf5picTtOjc4Uvr
hlPc3LWwYScAmoSr48YyZ3C+GB4WpiCfT4/iktrhqUcX5SrCSahYJwbQkzZjaTQYNRnBCJOAIqNw
IKJIoJ06kCkx1FlLMVSI2tSKqZIrugpXFBqAirhSAHuaFYPFGbBuzvjDcBHNitJSFe09BNtSKH6L
BEZlqvphC9qlzatLrlgvAzS3pc1IKqdfYkTWUhD7gOb0o7G6WBhMCqLY25YAZBRxTAMoI2zxbQCY
ATPis3sfn3FK1TtXnZ98/ZYrKk0zY8hRnBoJsMZQ5Jom038Vk/0hFNPGKAQbNtLx9Kv0kKYu/R9m
nHBw2BQOy0ixcUogOVlBFw5oTgQ8xwSikwz4CoDqzKZ5SAxsMgm4nUhxd8igH1J+4FFA5GlA8ySK
0dNa31re46hV9J7CZt7bfEiar4uQt/8IEyKhQmvyN180BAOIE3orQzGBbIMsDm0RBcGNgAaZrcFu
iIW+H8orydGLXs3fnuIMRRGU/Ab0UGWXvwje92vxh0o0yRRNq/7bVcSiEnQRgUIKY0Xmoq2Q4W7S
2Vo2oI6cfnisQR9ZIJACHRSSYiLlwJGKwXkNgSURO0/WdtfuJsVRKtL8MEJm8GbrAMzrFIxOsRxB
L8kB8EkNjEn4qbFi8kye3rwkRvzjY1PByG3wsmHmAzfTftPp24SBRoEsyigItUcJ/mkoO9TktCeK
fJ1Xjbmmk3XLx1nfTso0zMTKbOaFqYsGyF1+NgJjXTrO2go4i4BN4JXUMwsfFZ2y0XiMTT7EDgdL
yRGGHSNK+1aa7MLDLjtIzaBtXrqPNYOyUpqvCMkZoXRU6uPoYKUtblubrnYFto7+efOrHeRy6qL2
oU8hvfsZCQlwYWR1IEDgFrFyFH3RzbJ90H9lco9LFqmjSA5+bRxrNtKlRP7AsgnYv2e9UWJ+D23V
GzXFb437dJLXV1SAxu+kzX51HKRJDx1cJf3Lsf8VbbVvarbRaYkYsLXTY4cpsIRY0mMOzBikHjzA
khVOQYq7mxHHoB0yRVfSwWh2bmACYAJyndICVlp1BcrCcF77lntPAszYw2FIzfwUdDwfkUclSnJI
nY2nht9tfPyH6cTOtFdKRGbNrwJH4tjUKwtnYhFBjA3CB6NmmIVh7jCwRVk10Ee2oKLiowu9JoXf
uphrwDvlHD4Kl34uBWeWf4zgRv4MSuE4azJcB2F/ChKCHoZfcChDpYX3URfhqx4727YjmuJjke3D
6MkHA9zyqAXmBZaQqHXQOyehpJKd0kt2FjmIaqhPgYd60oEPIvzkGnM+lLgpDR9J5Wjjp9fQVvqp
9WwZwb2FfdZxB2FZzeW5pNRPe5h9aB5vCl+8SI0QGVkBtN0aBFQ8dvgyC+kdEttcpn20hv5+0UTy
OuQ1gk1Mm/Q7PoQL23eSfHHvOlbOc9wDAuyVpLPvh40Ppp9njgZwzl9PAPypUsCS5OEfwKnmMGHu
sJ4+dX52a2p7V5fQy9SFFZieiMp93WIJoJT3IjlghLrkpd2ek/BjMLAKZOx+11KZBmgBdzCJsQ/A
LWB9hY8AO9wxnIZzhaigVsYCGvT0nuE8dJ72pUNFLOto53ZU03luYjzIlfvA4QK6BI3vXSZlRjCm
iZ1wDlYyIwlo7lqieJrn1SQvsSrYsXjx0CyURdAcpTIvhBWvNzh7+js8W9XmptU+s1WZPHLME/IG
3ie8JNA5tNRr0cT8rtA8AH1eJ2gfUo9rRE/nYAkklA0HDjzXTT51ZYsY+N966CMCALkE9yjGWxaa
QuWYMMuBGxj7I/Qp6xYNBdLKlZiatatKyi6iCpzPaNJBMbSdxvDXjhalzS/YRG8Rorng065etU3N
3oinA5TepYESI0KNIYuKADiyjNGHtgqB2WpAQrCkfk3QanBO2Gv8iknFogjDu5E14bZWJo4ZLqcx
No85k16poeoo6E6X4fcwO6tQuTxigqs2c7cIQ5U0ki8/RTNTYv/g6oYHhF69UGIQBCE22pQEYYgf
JkcHgQguutdMGUXyydnbzD7UXM8aahKamU/KJWdJU7MsLwnpDiwb+UUcdCUs4SkcK4PJ4GdXlnuo
knmsaVG+I8fzZUxs7CIJ2UC/gW47uk2zrdzmsdcZZrPsOQ2jV65sHNCM0cw3C6VKg1qFw+ujo1wr
fxxvds9vFu0AZxWMLGAvTjWKlk7CtQSg95ayhtLz8OSF3UYidZEliXV7uk7s+/aQ2rDmKHmk5xVU
6y2OduleOPk55hNsZYvwJ1DK76lVOT+yRQbpv+Q7ZftDQi6Ztg0D5gqeMTPAFXPRme0XtUKiHk3I
41WP9IiRevTA3o/yFTYcto67KuyW/qzf29C4hR7GnLl9iJmgD7MGwkuSURW9u6ja6GB7AgBvqSUL
W8e46FeUUjmVqy45A4ymiE56gRBs4ketR8k8oTimdDLNODFAovK50MzZMUqHh6Fllmv2m9ByPxri
fwSnzkEzwzXi0wqM4y4hvkEJ7VGnlCen8GAISYF7LJ9GIkqM5KxnMfIWsEKXtVj1LqSmLSaLHGuM
E4SkXu9oWJrYJvmBwe4QG3uPfBHJ78JUrAPFYim14Vck0xvzT9Xm/rRDcj9CXKNQO3eu9zObRFVE
CIRbEAUJQXYWgo0tDoZ3LelXNYw/0F+NwlRuASBdCZCfLFrts4Y10WqOUYbCLZQfsbR+inLclION
8J7DFxPzMZ75+dOSnzXkFEgZh3Y8LRHjlJTuvqGrOdTzRo+cDcU+sHzVNeCZtEh6QizshIOVlRY7
AaWc1eGcAfHLT7nDVMhPEsZd04WuK4xg9zMe4gdDOlx0Mv1aZRzHSJARSw6dL2scT72fbgUT3Mbv
W8p7fICI/h0A2j5JMA4MTnnVbajLrBuNAcaVkO6qJdZo9saFfOsmcuW9t/UdHz07GkVrlAooIKC4
hCzj2PoukkScA9zBnVd+xab+XscYjQiLL/MoPkAxWJpdeo776XOK66PvNntGX4cJQHqbJ9e+kj+e
W71NbYzolCXYbD9BHwD8L4snL/FuWsApjT7rD3q4vVn3HmibSTABN9aujWu5dx8E8qkqF58dFhCn
Q6ZuUuVBiDCuDfYapLJ+h3b50ev129gA7siLJ4Z7N7DN7wPv+DmeydrwAp7a8YNV7VMH+bRUq3NL
f495+Wol3yZFNBsGD66TnsvQOxdkm/xy/HAL0J4NFO+ixehAvNQWwa0MPzLhQv6JLGqytsufo+AK
kT/AD+ZepU2HuSxAlY0MFufwOSnzJ7tyzpbJlYaFYaHbnxagFoAVD6yRGFa12IEb0J/cFwlc+LzG
TZtBsFscjR7oRN8+eDZ3LSIRuVZtmsHfjGV3joeRt1u4BMGz63PziQZea/gPvqWf6A6ucISvJWmy
worXmcbJUmdKoPk7Y+LBYgXngWOYaWrXIB6fhhGfIC8GUt3Zo/Sma+hpw5pl6WdlwL3VsPhGlfbZ
B8aXJ+t73/lng0KEb4s3U32PgDWyDztZ9tMrKrybqPAOh+Rfoyo/1S507Tnd16JYmfMAmb3238PU
pwnRMIXjEyV1tqE/rvsRnCYxxCJB+BA62WoOa17Ro+EsG6G8940Ytw79ftlYi8rmFD2xkOEu17b6
jeXQsR5DikUdL5j4YHlOsHELzrVmX24yWe+BSRxzvzf3yBVHRvEVNkQe0AvL87NlkuRnAmXBeqBz
yrbbeCi9eF5ZTdAu2qa8kCsvWT6BQsoaVgSj+x1ZJTmVhE6qQW9/qtLnIOXJBKRrWnp0X7b9nJ85
7IG81sZjYrlHLwP4FvX9czNqL1oeb20zO5uNd+5slutd+tugoBma3Bhdo3rGloD9il3APPTlzlN9
jCRAYKaZfK5D/V4PgfdML6NiTzh/ukReM4jFs5//qohJm2V+Jx9An6+UR9cWh5qgiBVoJ4Pduzk2
1RppwLEMENaBR+GhiK8xf0VHeXKs+R3Y8D5P5xP61XyZ+t6DW7avfRVcs7rC8hgJMmtafze09plt
BK8tk9uZm4zsh41wUxgcGF0er8sma+xlmw/tmdWNA850eBt0+AptqdjmveEAk5fLYuz3FnSN0sQL
kxVUY3JnDDYZvAafsyBVF0DIsyvOlhCfwvUD3M6BAKiVPFLz3aUJ73IrkNnet5KV3vhoi0GQTI3B
h6MVLf//jEkJgv3vY9LjZ50W/Wf9n2phgq/w33NS82/cXCGkCv7TYApCOu4fLDpmpBS8TJ2Sl8vb
/1/npJYNmdmDXmfZlmv9ZU7KP2YrK23DkNKV3v9pTmoICmv/Nic1aJcxeuWLWrpr863+1S2lhWYR
yZEslbRYWFuqpw4e4ndkom2mwD4SpOXcA9ghtUrG/LTc01DuddV7nyjABxML0k514jN6Ro5qyVdu
RKW/pizdd84Nqcp3RaV+Ut16M+FezmfkcpLRU0v9noXum1f/rijlz5TzXZOTMAY3ba1R3O+6Dt95
AVy9ugLrgTAienjOlP11Sv+lE//SQEqkwABcoAA5gAoynu8JsACaYv2SClSrUJ2/Csd61AELRL0S
JynWQAh0oClK2pRACBpLAq2DSzADKJCKVOAGyfcQD9uggWEQ/aEZ9L9khVKZcmrdirvMjScB/KA2
u63mdqwm6DLM2vQxCkHwe3qKRn8TgU+o8+F5BKeQgVUImGLwRDun4BY0v/k9gF9oOfGl08+kqAxM
3O5pVGx0cA0ejTy7i7eR4jhE5JcaRXZonfqFoNrvEuRDZoRgThUFQoCD6KZ8ByqCtTuciDZ8C7le
peAjHM9+YusJC46eX50yqwHlrEooPvEVzl5AKCLaUW0il07rsaZncKRoFXgH3/rGOcbzAJMtxjwu
FeOCj+WM5Xv3y5knHiU1vrDwHik0Rt6MR+MPLIN+FihgHkk9KPVg6L8qneAMhI1J+EchmaInrrzM
tU+LiKceMO2ZAFp318MUwm1sc8hpKe5C8ehn1HlcY6Jg3OkK81HC+6ineVVhi2b9uSniZpUUGZMO
XIRwQrSAdivckDTuGGsAEnEciCIzz/Bea5YpzJEuMN/0yT24eUU9ynpFq6Y9uVnenGBGolrytZe2
JPrMm5aDTT5nKyMxn43MPGURPS8FQomFv02SLGGma1x1xUvhO7SUckOATzBVgpCdQCnbvYS6Mobt
A//GF9EyQgHJQnDpNINo0RWrJcm/TYdOnyUpP2scN2zFdUFaBMhUeNQm+hNZsJUIxZs1Oa8dTBji
Q5wXPG6L3a+pDx5p6OGD63benD226U+gzx8O1tq6A0vkj+lVH3QOddq0mWyi8AaOZCPYGyUB+RJ6
TWMUe3Csb6NTQnCSyLQB3fAWf0krnTlSvebWewkEaVSsMHrGoMYaAWIJ0pZJ5DvsiEmBaJO7oJWc
UPArtqOL8DUcwofJ0q6OyKibzuarTKoV85u3yrbvJkm3unWXsi7vc8Wpoq7PVTMyZBoHsgm+v6wr
l+L5gAh+Sp+z0n12aMcv2kL9RhgPhMCJtRqDqRne2nba4XkRSxdLO/jbI2fVdT0ywDJjyJea4+Et
My9D3nMf5rPc1tNrwzac6BmIIQZcq8wFlxxNrBcCF5evTbB3YeTWm5Xk/qpB4bqpq5j3cuu8zBjg
l3NX/+6q8WWW4EAi+VzM+RdNBqCUNkslvyQk67fNvmu4hlCSubhWth/N8qQP6a0fI21T8PazsrZd
ea5zyYX35lnJsTHhxZZtDBdQWMdpKneBIJyTTOkJ/qKzSqL50NrMqJvpZUiZI0SG9uKFBReTeF5k
vfUZMdIL3eazCtpbmBs7u6QOUHsMWztrDfRlY6twB2YLoDfx2Qmlxvts4Nyewt7L2rs/xtm+1dpb
q/m3SNVSCocjsrar5va5gH7D0955yafqp9DqF0CIe08MtDriE0SjgCf9eBA9ZBkzG9dm4VzEEBxj
Pd4BJ/oVGxFTlXAC5pJcwYFxoeYRF6cQmLzm0e3djczBGFuoS8aEBFmVzm+T7t4Yzmvjxaa9CNdA
bDnkvmSd/ZbUxsUeRLkpDSKwfhltzcp9GId8xyfPHpIp5jzj286Ts1nNxODIRlRt/myK4YNWMwoB
pIBh9YIXY69FyZ4PhCdraLKl7ga/6ANsm6R7zlrlr65JSM9zuAnZaDPY1DlVV/OG1xinYvPHM6Nu
4XZyl4fm3ul7mjGWcQTi96JxbXQqDmoUjBKW3FxBY0w25k9i8uEj6KLpjE02TJ/kisrGwXWim8Nn
Gtw1XiHR7Bur0GDGlN5GndmWHm5VqBz3bYukmHGTHHZukTDTt6AZhXX4puf02Vin7zrRfMEdhYQ3
zt7NFFX76mmWtSslIVE9T/ahU61nD14V6AGdbOTcf06UMGr7vSrexwmVpL+ZFXtnV47Zokk/QnrE
zhxvLQcDnwPFL3E+sq47aU38OWbRyrIAnSvOWUfbErkObOqu0vndQ16mfepGXGfBwTM1PuuKyIXc
qIqj/RBgn43h5e8qAhlF6R9S0TPgVbbeZZihmCFjk8aXyIMHOuHiMYt5Nc8nBBwwVb1xR0DEWrsD
5ISWurrd5Gvb5EBcay+x0Vx9J7trcFMpeVpcNdyNSHI0ldA/mgCFVQbBIkDK4UfFoTDXRHReK8/n
nxdPMV+hc8ODl/m7yRTfky7wNuroZ+ri4s1EHYzu1uSqZMmNNwkew/qVTMk3I7G7Y+EuKSYkIP7A
t8rGcAFsd1khsOehtgnhY6WFKQGLMtzENLIwuPKDnEu/Q1qrqm7r1QEVQ/ds9Na+8KKzVzRcQBLC
9CyyCCQu2hRodWc/Jrl3Mr/yvuRjNBgfy1Gyn2Rt2RsM2SDZmxLua8l8Pq7REpTuoaf8HDNNw02x
4sYfzgV/66LbRqW54iG7AFrPwpvJvcokb1vrXTruqmzCg2XADOEydZuGkbx/kV3rod3NnvkQpNYl
I/tFUfrA4uXRHLSDL/JtKu9sh+ntv8eSJ6PRDGzM5onwNGN9M4zOdfFgNPUpLSBmaf2ZlSUgYVXX
0p/BYaF7GT44ob0bSfAwJqy2CbKtLLQgZL2Jl/hBDm89hQQVPs3tiSXzNdPxnuQwg6KSN1grkrM3
M73J5684T7dYn8EprwTNPj3v1YBP7KIh4KRhv822hkhkrQ/jl0f+B0LUb48+p5O3TAj5eyUTn1Hj
NoBHXtGzC4qa36n+Po3RS5B89C39PsI7Z85SIac0Y8Yj556rfj6G8qHT7v7sk02Gs+/xeY+P6lfn
h18A6MBXGbAHWI+P5P6WwiIxl1PWN6BC4XsgUb+2KaGBhlnkMbDTpjzok/3Qo+4M45tnD1uTLaUD
tc+z2dv6stg7TMzppAUyfCgz5g0gN6lkVdeKTifRmwuHf1Zn+FyiLDvJ5jkqOOAWJt9IzB9jY+25
J3CKvwlC17YfkljmQax+PNatFA59zqEJswVDRWb95L3l6MX8gcXexopzKHuAzxrK0ymideJSelHC
ZCbfzx2TnU92iVXd1w2aq11s4T2QQ4yKG8pxOvhseOAW5haxI49pkcYjMMdCIZ9LUX43aAo32viN
Dx7k8SGiczI0DHd4rVNCJPH6rkdQfUdK5Bk04q7ahpJLL9HJiukQf9qGyVGWZFse37igevNRl+6P
21TkJDPcPCUbgsykL9HsB5uPppGKIIPQzOXLlweSGzunm1OOgc121AQQUifcjEFzHsu30tc3xuR+
dH2+L3TmBdOT3bTvtFyf+VVtbbs4JMwsYw4sqUvZUWYPNbNBsP8LOzpOPov6Yrpb3L/pkfbEMSKw
U6/OvKV0smbmExPMAtr8odFx3VHCrEQBi+AX6AqXHnXpLgfDZOH0lIgXvj06Rh4bHM7EGefEglAB
WUlj70T0AEyeDqBlJ4StR9fZT5Gxo+C3G4h3j9mTkWirQDAyGX2yBbC/mI6StTag4rvaM2qA97II
r+j6ONK0z8K8p3zABB7rcsd4JjZN+9z8lQUWcp+YCWQyP1Z0z+M8OkaiuosCYlzWaaesIbg5P9b/
Rd6Z5TaurVl6RLzYmz1f1be2bMmW7RfCdtjs+3ZzDjmAmk/VvOpj4OZFAlmVQL5WPR2cEyccCoki
97/+tb5lGXQH4ZRsHW2lecXzlLvXrqS5hg3/Mmzqs+0BrJkrB5r8oAzctFyFeomznDVamvPHNFm5
qeiFsjAQeCXREMxglU0FX8sybPyyXfVSGdUduGxnfGpTdqrcW+axKSRsSidSaxhrbwBs5OKQcMWy
3dLig+u8+Ipj/QxgbhH76kJwYpM37DO4bhHmb47pPprzygR1M2dtz2zPSIGvNXnl6bPRSEhKbMGs
PlbIyK6E+dat4+bD5CngEJmaAOdGrAqy8ZANv3ilV/lonpv+1SR30XiQ2NSHP0lw3A9Whyuzw34c
KfcmkTnLJtmxpz0WZqhzbyq29JNs3Uz+WJO2dkr1OPR4+S2cJJtK5sBZaRoV8dlKxsfUpd4e7yKW
kYM9NvfQFXMX0FHL1MYXNnezJvoCaeGav13r7KVGSLZubhOhZFqsdrnxhgSwjOLsXIzJoQ2petP8
LTfdI+zcldUOd4TSlhwXkxzlMNOfyIros5/NCc2jO1tmXTtbDv2riwRrpA8Re+CwHtceACczbqmg
TmmQ+gojgcEWN/jchRjuouyU1Wezx9fuseXL7audT68JokMVVBuPbcYSbYHum2ER8synRoakUBij
CjsUSxZyLavhxjS2zbBQlz2w/dnUEnXNAwd+bV14UNgEuIcwOzdYSZbt1G+hse41ke7NDrgEh/nY
YQ+UsojR+pVHISrHcXvT5hx4++2grsXEHQEf/tAx/Va4jix7aZfxKWaZM6SgPhKT5kXmZBVWxzmb
zIkmVlAACFWQSatusRtthzZ6Rg691C4FNDRXLrrZDl6XO3CzR5cuq4UTmd2aj3pJdAEbsrGo241C
bNeSae1JuNzeOYH70ZEvusfxQwQF1e0/ZMinm7+5Br2DvnNOeiL6bAt0ojJypBggjfUrgK2dC01T
RXKhxnHdCe0UMq7rXr20vc+INxvcw0eq4ETo2U7nKE8fpcSuIH71OHmVVL+WFLVaM28Sk0iWDMci
6E5hRkEwsPXEwrATaMGpE+XJNN4wb0duuh0sZ1mU/bGCFS2YeHx2ms4AMDsjViRCa6ZXnBtRHIjc
gbT6QcjcFDTg4KU46kW1Sv3xuW79UyXHwzSfLwTGdr0RZ78CweEF43ueNCu8n/aycWgaZMxC+Hyt
BuLVkwQLNAQa6F3Vp4d61H75lLaNTVZL1744qZ4yDjl5MZzHmaI4QphdxYAVFWo3zSUY4lytpcV4
3GK1+HT19CMlPtL8pTNa3AhTq8A8AbrRA+HogHJMbLows5nuGM6cx2QmPgJYoiHYuKegIP/fF109
0zJgU/1XkushCov/+W8//0fF9V+//Z96K5ljMfO3TOEhnLo2Suw/9VbjH6ivcLgcg18nRowS+8/M
MeZTCAKC0DECrdD5H/6VOTbdf1iWRPcCw2HZJq/1v6O36rr9nzhc0gLOZdl0gHiC1wIm7D/qrSpI
XM22eRqrqf1uvPamjOGEMrsxKvM5reMPFZUHoiMbWTtbz9fm/SJn6AKYDEHrFxYQlGMjbWUzD8Zp
3/w8ZFGBCbyawcDpyUjtp1CLVp3RvCdzOQc3RsUhgXyUMj66Kj949HBBg5W+9lXnomIa6R8GSZar
GolipJpHfNP9EmaCfekSYxfyxdp6niC6D0Br4YFgxDKh7i/6sqD9qTXPYy4Z7kGKLvVkfLdM70h5
U74MnJxYssCDYRodCRGHhVSxz5A/9d4oiRDqO4GySCNCWje7LBrf9GHY+TH8xpXRngeygWg7O998
izRsBcWZXdCC5qSzZ2Uf4Ja+AwyYtoX1oo7vjGifZQkau/WeqWDbIHu01lWyyPWqb2r0Vl2DMHGq
+7uZnjk7qGCrin0eRyfpvtTli188CDxgLD73EVpZEw6oukiNuEQFIEtfcdLAHWRY3zL/ppJkWWH2
tU6g2c+Wb+LXkWs9jS6BrhNCeCvJwmTts2szE8TeUiWwsm3yfu5j5HbrkpWPiuXK9x8G9tA6x4Je
tEsLmraOxmTGf0piVZb2rZFgIdmZ2XhBonYVUc+QBvu8QELKcfgP8KQ7fctCfAFkduHN3i3GLEhK
Idz3h8n+U3tASfBhierBSjfxfeLpO5UHzcxw8ILc1TaO/UVkQo/Pld3u+DzJf7OwPY/GQ1p/47um
A0HbTrm1TgjyEeDSgwdzPJHbf1TNHv4I0xRvS3lzzXCrRT9Sv5lZ95ThmohZkZr3PiEs2xy9HMGe
WRecY4A92VyAfAtSSuHUyrT/skVIAlCYyErcwv04gdTBRaXxXZB+uJEE7DnA4WVu5QEWf3ooGsTx
LD+VMqEnGuUfKZg8463Mh2+z90AOvdd0KEyuidkAcJY3XU2e7yIRV8uYjgL9Vte3SawfBwHao9eW
CcpC3bN57O0Ssr06RZWsYDAKLKJAXEZ6+QJjmRgHatNZX9f6a0yvI0XXlDQeyuFCP/Gkf5nI2wbM
O1Vu9KQ+9vawSUMvpBG8ODG90XjBB5U0G7jgPPijpSMvPm9uSF1xWteXwO6vjXZNMGPEmOUqS211
b55kPP0tGG2sR9m78kCo9OHasdVTKrqT0hT2NcH/WbAZaanPIdKGAUM8c2zANfY0Jcncl4p4ZNFA
MclfsKeqBXLFxcOdpT8raL+ZtUzNZTM8wuvgwYnM398TXqCLnw+DMc9GH72CGVJLCIaVyTIG4iLm
5H+l9JfGZ3/M8BaUn/iTZXPFEYMiNC1c9W21+dGN469MBIe+KRD0YLSrRYeSYNa0xYnz1PJYb41V
rSdbv4PUk7ynPi+GYgPgRxOmdy/8Y2CAVuG1rgCrc1LQADLwpbY+NYMNL4NRGh76jvPfydb3NkaT
AHFw5pRbor80MVz9wj01LchyA38wIa88/AMXaWOyWMeFe6Udb6+n2CERDnL6KnOmEAA6a8+uniaq
jQAB71P00MEYzjZxM220zh5KR5Sis5G/jOs3b9o1WomPH/tUVu/N4rUtuASIChb5gbr0xdQZ145o
M3WFxF6FeVF2D4ZRnKjQBK6e/YYBnT9h/FLR2b6w/V8TxBbQ3IhBoPgTpM5plM1+0q2HyOBqLbPe
O+aOB+uT/8rEqgdqG+rfc7+dVxeH0MVV07YbR7ATD3pUKbQW2W89R+1l8DqGYuOq+D3U/LudyqfJ
4B2AJatZxm9ZAYfnEqusGzxUCoAE0c0qQKTDfOHDB8sYJOlVrNWpjzcUPkmNn7N0WJwX0dabwjXB
qycOOcZCN7k8M4tU35SIfCOH8VrUwYEb7UIzH83MOowOYlE0uz1l1hFHs+6qBCFDSPyqOqwkJfgI
vXtE7973bnKtWEikBTFTYHWtLlduN73R4sC22+iPvU8/kkfCua9fWDixrArORRcesuxicd4c8B3l
7xOFV8MOqew5ES9JQititKt8Jm4DnA0iUvvd+uKsZLHVMW23mCL79Gx0D2MZfkm3eggdHncxvB+4
lmhLAU/zILM2YQe8J0kxTicFY1TqSmyDCkxU3EQLI8GK3/vFyYn0m8MZe4sZ9cjfGEHYUSeUUAxZ
VGwhGrL7p713qAhbsCRq+5ND7T0RymMx2VhPQh6GMW+J1kxsIHUEwdSmkaaTr1JZO78mSU3fx7nX
8GY6wYMck4phCsF7rN8M5V78on8Kze4o/MlbNP4A+c398eKQ5r9yeqkj+QsdyuaHhhfbH3FJAsJH
82LitegBhRb0MemfXUMRoZsObB0i4wlsC8ogtyXH1D9r1y+I2LI3NNOD09N/xYezqMzirDfcFoWp
KDIybySc+32iN0clk5+kIjpr6zhPsaES+b/6qSpOhUGZjtlRFVFW2BpHpbP3S4FoD7VBJiPQAB83
7IbGJHbhgZUUOWpMWuXoPRceWF+nwzUB2dHm3fewOnilux2b/oOSlqtbunNpTU8FlcWHkZsaU0+I
BqosvWPdGrMpaeJqY1c2hnscGJbvngXfrFpjHIil3Nt0a2U9UktZTNx0HGS4ih232eTeWy+VCVhS
0bhWXKPW3EFIuCS0pwVDd895VqVeCyk4/w1rps8ExuMQTYw4VBhYMAa8WL7b6IklvWMLeDgrWzOP
TlhsmxzcTIVRpyM+bqXBA2/MZiIsTYUJwRNc7quy+vttbx9HrEI2rYdd28h90hb3OjSoVIu1J9hU
ZAEnZtwE12mcDY9hjxrldtVjLLSl7YQ8PyfqpMvsZOjpLWqclcodSjr1e8Ujwo4aHr7u7LtcNLPr
qxdcAJmIvoAlf7syOnoWeg8xzLrBjg0ecxnaWGztQf0pI+KvU689mayEuCrYBzvesJeFybWMzkNn
QlcPcCeSi+S57kw+MkgoHgBsoer15FXHmJSjN+LCKoXzhaL7QIQIu3hANkWXN2mxh+rMwVskU/yn
M1sk4pFVfD8X21hITMoSKI58bSZFq15hFZ8NKWWkYYO2jJEkg4MJtMadcM0b/7dinxx03b3Xy9kr
lh7ZO6z8Ajs0pwo22XQ9ZitZ61yKbmSsrIAhtI0wy1cpX8QUiwSX5I0ym6ecRAYxpGapG7D0PZw8
i14zcSspwl5SFfg0Ay6vyWcnRL2HbNZpLX4jUhN9MD6xsuS0UUVfdYJ7h7TDY0ckehcPXraeG4VS
5V1zPeDcQNkQ21V3A/WBBq5dnJrY5Jtlb9Y++9vPAtbWWcjJXmkzSc0faRdNCXSWkbMNZjy6Pq3H
angkF4Oq1ecniKmAc4f4AJEWkEOsnwYTMFiNAbWtyEfnA+hppyPuVSMGRMl3VzWrKY+oipvrDswP
uuWbwzhQfkdd+Spt3HVo36a5dU4Qnko7umClZUJS8S/OaLGiinZekT+1UfrTy/tUZneDI98yNMU5
0wWQr7iF9tEvKLn+7lkju9WpKCHJp9bR4IaUKO+g6ObmdjpXINq06FqhgayljdWSu4SxmGzOsj0V
7njb7wUnw+SLoa2GkDk9lsht02jfB8O5kNqoQAc4C9gr7UGV7L0tYcQrKk9/hUdRWZqw+EqC7k3i
CL355cDfnRW1HdgvsPTbZZSmO3ooYamWyXEiPTyhqkel+LD8jo4X99AUSKlapH02JZugpo+2rpt9
2qm/bP3ZzdUSWDLwd88FSNTzYqkhLAhv4eIKIOuYwlDMAusYxeNa5chnZgtCaaTuo5WnzCXyBu5I
EASsnfah6KV74OmxlT2I2dahzayjKKIb71rN+SsJExZgyKNmIjcFdRucJbV3ZumNpBV7Mnk+U80w
EAhrDq0TVax2AeJkQ+hQu5E8RUZ3Ii8G9KFeh3qb0O1Fo5uW2+fMD9/N0vhyrPEwYIuuTeI4gTry
6rdzeVWmWf2DMdQ6hnrvMnhgYkenX45shUiCJUv2Pp9zI7zZkdWwcYoXUA654Noz29Inau2Yf1kC
C54CNEnS1YbfRcsa+q4xtTBswPKqcqLLAOMY2sIZXlmyRqncg2UbzbFquqOq7Vcjzj/Jtu2JX146
5o/IhSgcwVmdeJlV91yEwdElBkFLx2ufzBJovQaDhS2ak1VfRTfi7su6sJhrUVhJacRmRSt4dy4q
mkr6/t2FHbTsXJIrg99ssi64cvjZt4xrqoQ4krGlzSj47ZNN5iaXYQovZmO8MJjT2OR3b5Hnb5rM
+mzShHqrwlxOIC1C9gyB2X4GKs/ROcHPlyW+zGDqD52ZaEtLXp1v+Ehuh3qYSiUXoUamtSuplSzU
ERYM379+WYoJaG6JBaE2Fy1h07lRyfLTz6om9SOsM6oAke3hR2/x6fb1ppDWMa1izh85hGzS9EmB
BGm2GTFBzreZI/YhzCPQlheQCZuSTV7pIvaJ1uQOMxGXsDymSKzTFBt2X0nununzJtfAGhoSr+dA
FCfST0TyGvTcHm0Wzw4D0loIbS9riNMu1ZwtA5pF1VU96Y8WUSGG1/ZZ1gQvuxgLSKs9OYP/GEQl
BWjdRtH+AbD8JCuLTX17yUvK2SLzPa7GY+hPxTLLq1OoykMr0Y3d4H0wScaOIj7UQbKOBe1BfU/z
mSyXla4fkjzaO4X2WZeSCCr3f8++j8N0iLm8wwlMBNrkOtKQAmHmBtZcg1rQqWSxiW9LWywbds9u
En9GHDrIU5qXIZf6BuTnpQPUK+hDyvJ+I1JJbKqFK9J4hzQ0nntAwrlhXewcOFquVpVy2NGxyDEM
QJ+iWbJ/Xpf0YSbhHEQtdsIuNzltIria4qF51Qr3rmpFY4j8HvzpI5uYZYvy5KUOtAyWWDKWLx6L
fV8D8VYUn46a47HFNod1UKFQJ8I9TUH0aODUoO1wpzxj4UbFXS94tyD3LX2+YvMnHHAeS9LqIZXh
Z9YgbTBiUiyyEcZAghWKTRuy7QbjesSJs25N+xRP5VucG19eiyXMbm4Yq4gsJhsNbIKOUoRhn9uH
4gKjE/A4+PUyJPq2DPNv8B27PhofuOUvxpS3rq3elbLZ3NjJY1+CrEwybi/Y+UCan0ddrQ1NI0qo
vfVDcHB7ts/SGzZxlrxw6jn7efGWORzxNX86iyE/tvHs3lXJp8FueXAUmIXM+DMCmrWGYpcBJ19w
J6cUk22iN58Iqa2h3YlJUwFIITkxRzFYqNvEA4mO8NP9/pBFZJZG+xqUlHv3CA6jxCRmvQEr+tWx
VQKTuvYO/qHO/9MVOMdLizD3uCZpydoj4PEzVc8dLz0f63Vrl/dk0C5p7KziQrsIpBJUK0wMbb5V
NicLZ/pxUkrMZGlTkkVr3JDHtzzu9/D/HsJ+OIVasy94PW6Ku4HNjesMe5R6BCXznoccAR30AJah
GvW+JewtfKBxFe49VqK4NuIdhRt74eTPvqBLrVO/peNe2jTfjbp/04P41iPmYcG4tHn8GFjJG43L
u1Hl20SE18FKH6k7+WicDge/Ceojg/zd9PhaWIKNK7yoOx5MI+4I3puGFlco8WGJjcjDNzbVyQvd
xqysUrHWnPoJhCkiUnDqYXSFUr7q8PGp4yV6iggXFaRNAZ+a2mrgAcFb/gUcOem8V2mrXSvcWzPY
J8+22O/DaJ2C14yy5akfrkY3Lsv2t8dUgknrTYZ8KGFI2A8SuQPUibyG58d7bWiWxBM2qRPtrTY6
Zj7PalC+U6PeFR7GVHyyUOKL4q96DgecvI7BKF+nxPxOM+sxnurNGKXvZcxGQWrZymnUbtK0ZW8N
61bC0u+kvAXTe1Xh7ar8d8L0N8MhchxUydlS5S22dHKSwaYMKEXGh1+H3ZMsnRfXCx6weEDe69u1
ledXg1es1f5nj66gURBiGMETE8JyMNz9KAGaJDow6nHTe2zPesTMoHhJzWkrMriYTqtvuqzYaCr/
gOM4G1UHIq4mS5eqfkFoh3bGhlaDVIUgon9NcvadUOFFd1WRTm/u1LJsq5bALS+dK75N2e0mQ1zI
hB986CcZ2ZGR6z4bfx1k08XApGER5VK+cVTC4N7B2bdhNhnIG7iyfyZecZQMXVnVfGU+00ebvfTz
di9k+adBdeu1+qMnducG9q2mzaClyqnIrHUs9QDsZLbXDCKMQ01Qkpkl0rH+lPW0HZW9d3R+XyU8
fzkixi/pR7h3g85oXh0gTG9jndqhJt20FSox7TqXVEsxcaVbphVwP8MbxY/bXLBsru2tPyVnP+Ne
S6b0CHWHJNPcRjOw5CPmZUkQVC4eSmmgR/HG7Z0OP39JdElNhFndZqXb3UXvQzgwDYG+ieTrGnoW
UwZMuWnq0dcS2oaTHaW6XwTyL9EsOIM+J/q3FqgfHVW3C7cOru7Y8UMm7aDXzYlE4aXOirUGj1vj
fUi5csap+6EhZTvI8LFgbYqLzOfUmj9PcQbKplhnYfDh0XVBhdLR9JtnD6nfHfW9YSU7KQhMat4E
7si4+QN27o4s59pJTABr6tONQ7GeHMXVReFTYoCf/K2l4rOvdl0rthEmGaL/ZOKm7EBJHfsNI4Am
pddrKgmpjfB+OBP/uPDWBR4IX5nnygMsX9Td2hnlt1G18coAt5NRNUvqYtFmyXtBokI2xrOXS4Ki
UtV75XKLHm1KUSe7fY4MHT0RXuDUXt0uPVC99Vqx3kgN8eTGYiuJZQSxd9ET8xANVEeX8lx3FiaK
+YJMh1vo1hguFbcfg2hlcEtxgHZq2NEl/GnBLwRqtMqM4rGbnL1uavdBS/awCjaVY73oaa7WRK1P
YS5+OOHyDcekpncrcAD0w5Gbj92AUyx1win3SJ4zDggk0GqYoGFbzVxz59I22IpYxO46ltdOZDwH
MGENKz24Y7W3KTHGr3KUDa3G4C3WVACPHLh0PAo1MRMqkJuyfjI17WUGgbrMTRVVyQCaMEhM4SfI
XHggUEKL7Gu04ntFybLRunfo3MBKaF8uXEwDXfOEqw22hMQ6Rvowiqe1SXEzKP5F27iPhd5c45Cd
+GyRp+h5ivHRm1DyA3Up5ybokPkf0xmJV19fkvAxCbxjAhfeIaRGmgXYOQzGU8O/s1JeFobCHssg
a1FATcoIkdbCKxWdckutnMHYxkn3mCN16G72nnnciO1iV1s0vfANN+m6bvinzXIF7N+KboElos+X
yi3MS9ZpQNb2WSRnbKPplNo1f8u0Pf0pol2bE8sNiz6hcm9d5rfOgoJRsmPuMY4EtHP7UfNmYLoF
V3BKMewrOjpyiopDWr2xgO6GyD8Y+rzZzwWSFIdVyzilkKCSrnn0SFIXY8nRiLpL7KQJ8fqq7GgG
GeJTz93YFgHwkbD8U9E5XtsBCIjqlOjWboJgW9BN7uZwHuay8pyZkHKOZ0mLeSDKrW2Gq9ikkGSo
ejT+ufKcLPdKqHFrJS0HxGA50o2eGzWfk3ny6Uy3e7gGbbBGLFkro/rQbOQMOtZ9wGqi5txJx7tN
B7sW8IZptLKH8hp4Jtv0ubVdBs5OZs49ryr0HNe7Yvk9TxS9e3FGyd7cyKxvKorgEwrhOevmDJHG
wZ6wRxjaNXVKc1HiUB6Caqvc7ruv2ruWU2Fcd5KFls+nh1GLGnqDOnpRdDuHenpqjfa6m+5KliQO
Yi7I1zX0q238t9e+rohy8pym8L6FOrkeBmMfIErYEcLhyO8q51aIactBg68jVPvS2rQ1NkBkv9JP
tpNGK0CDPQCsPwMod9zEHVbUE9DccB20T23YwrZ51LFK12DBcH8tUhypJZRmD5W/88VDOdRLlZkU
3Ae0jRQqP+dzuSwAEWfhheM6i1iVttmrqZdXzhm/aQdSmmMMx9JwlXcWZWONu3Goyk1zXEaaxYVU
0EsaJYKYp79pbRAoVT7L78EDYgsoVADz5NKyjcmKEFwija8axJfCgqGhvzdVViyGJDQOzM+/Ld0b
5M7yP1ZpIQ8lxpOLS3WazHqVpbDIRCg49WINLhSe5CndOm3EA4kTeqgXeFPSfWEhqthc7si828nv
PixJHDhmqZj14zFiU9UYckkq1CcSUCwdE7VdCwBJ2zkDTdY2b5yq5pPTVp9QpMnHkZcGP+nNiebI
Zu0AyGMVFjzdYAVQ7Do5FVBtznImarpfqc8RyRUG/hZOy9zSENKvYMPVGbPP0cOKmHDQRV7GS6fv
q6pci6Z+7cElJHH11JHrWgQmQ6rxroLqaCfGTsPSlXvmV2ujLI2h+1VVdPXq7YtbDZ82wZDKi78x
/0DitCE0VpXcG5DalIZBPO0eDH825Y9DCIoSvEtbpsdSC+VDNGh83umb47PtJ75us2YTBUmEgBpP
/v6oekq1D1EMJTSXzoPFGnNTkkcyg0ZbtHr/kY79Q4m8VcVy/HTV9Jl2f8108YkkT73kyn+1cD/M
fUm4tmW2FtKBpTjP6pGn7kUZUBI6dQRmgDXFHwEgdPof1ubIwr0OV43hPHU87Dhh12541LHj6nug
dpemf3DJBvDEvtnZOaQ3hd77pUtvryu6nT9xJ/C5UfGAz1acF2lV6pBtvfAxGMjX79OB25JJ3Nko
uH6tY/U6DmnIxsG4GAVeUxMvV/01WJz1W1Docdaxv2k3lA0XjcvYlWnrQSNJHXbxifOGC0gF0La2
oyhgX/ckfb0TxuunKtefArMKVyklMllIxVbeEtRo9MeB8NnI0m4hJNZVh6Ux/EROT1ieEOT3zLuz
LXkEgFuPmLejsd9iFUMd/pMH3ln0FNRELglkn3pv/3toVL6JmVamMsRRbTZ/BH+omyISBhH9LM1v
b0I6IQ2IV+AHux6iHsk1I2++2vIlZyPvQ7JoMMi19sOEryxM1Rei+T5NBx4pMaXz5yCZNv2ILNrW
RJH7TT3aWw1sGIJKvCpG80GwLs5Dvhb8qRTVLJOMCQWlYBOY4wWf6KWOjgI2jdF3H2XKHkm0lHmb
AgBDT12wPFQAOBYjjCY+r2FZjrAACO+xFhglJSOjuBgOtrMWU7/m9eeqC0Fq/mBJiZb2zH1yCP04
LTvQjEw2yK7ZFy2s8jRSpgsHtzmWfne2K+PNCQBwaRVZ4+BDFSOKD5k3lbAWHNW5md1ayvgzeAX8
yMrDVyy/nfi7YMMi9FUyxg/8IStN985NBynSqq9dQyQxmSHw+ZtldE9pCdek9V+JKS7tOitpaNH7
lYtnhzusfZngyFYaUfj0WwEUbFiq9P5ZtmCsymzTUs2xhJWJi0PP8FcLDK/FWiUokMAcql+D5Qka
EjDH1wzcaU4zdUTbx0p20Z4W+qWtHr1xU3s/VB6RqA84KMfRTYyS6b7eOYV85S1/LD0ffH7iElMy
cCMKhcQ6IhL7d4+GMr/G72+am8zsAauN5zoSr2zQnjrRPrUp4K10VoRTxXquS3R7m076pXIYxnXF
rqLNxl2UTty5pb1LM6f6/6DiwjNNU7i4u/7v8d5r+7/+x8+f/8Ju9s+f8C+7GaYy0/LwiJkGbi8A
if+ym2F4wORFuwS/7s1GsH+vuBD/sPGfmR5JXmnYjsT89u+tj2AQ+W+WMIXuGrow5H/LbmZ5/zne
a7u6ZfDasJsJy8MO9x/tZqzxuPjSDMkSgtmiZarSmK6SbjqMyW/BzFWT/O9xAqCLCbZt6tPoUZ7m
Mc2bBzaKj2+tYseqM8tNSbZLQjY1Vr82mPVMZr6ylySCg4+pL9eGjtOjKp8HZsTy77DI1Agaf+vV
44+F/AfThAVuvm2YMoe+vUimTiMNj5QVlqQ4g2v7dzAVFQfnnKMGfB+PdDwTrNUF32GW7QwzgW8w
nlsdO1XIzKtNSbOm0hXk5zwQo7peWibkkUm5ZCu0tJmdMf3txTxMJ4ZGOJ7x2mTwSJi3vXnwHmHo
xYF/7ITTYRRKzqWkY55Zndl9O0ZvwzzCR8zyFqyFYEx4MZxyCqb9fCy5rXKcRgVoUQPM0r0PszwA
gJgz6SwZpJGLiIaIUA06VWQR00yw92eZgTLifTQLD+QQ1mgH30Q6WFjYN4dPokOpCCDfNbN00aFh
9GnygiS2SdE2LGDvQYpB2ByfyfrvXNBUVNSto3lBH03WUeJY6ue97MCyNR9/iZ5CNuRQiapSoa5o
un4ZQiwQqC4e6kuRE02O+pllwK1z3Kb6HNe133DAodrweMR8CzcSRcdV7Yu0xzWYKdgkJc17cGk/
srrcuLMcNKELhb0CeluAmoQKhG40jsPG88SGaCN8J3dfFT4ghOiJ3MyBvNqe7uIvEx0qhYxoo0t5
fwUqlCpLeS/gep5oHltKuuwVDVYRyhY8vptWJmdnKNgjzNqX7bxXrbXWFEQueSMnJVYT2BMNJYsm
RjopOX0kwHoGVLUp/axt+97b9reGfVu21tFx6TlCjKPuAgn9c0Ki0xzxzmJ2nSLdySDBwgtmBzEs
GJslgsO+4wUXSH6UqSw0HrCWhkaJJEjpCAyUX5OfpBAMMwhDCgGxQ0gsG/ejRlhsEBj5BHeJpb0G
r8AvOH5/jQiRLYKkiTCpDZTTzUpOHa87pPAIAXOqXXSa4JSWtC+69VODx72ZFU+IOC/JrIF6hbby
Z1W0c5qlyBjXZ7mUEvpdOAuoyD5EU3V/ZbBWWNZ/ZVbIwnQHsvMPr7LKGAqdnWYmb2OcPnbotOzb
djoAd4V+CzJ6lzr+RRWQ7dB3E798DtF7A1Lb7iwARyjB/mDv06qnPFR7SJMB61C8t72SigbUY37a
nZXLjiPm3qUQxUFlxnlyhbi9b1N1MlGhnXEAP5Le9FmeFujUGt0wTBA/tj3W80lipaFoCx0zbF54
l2TWutG8w6y5O6ABgEKx9K+eA7Tx2ENUmuWUTqNBhes/zcKfDjWd6kIAUC9WEZ2ZhpkSpt/BhtuH
+O6ZiOCzGN+Y1xRx3m+6g5DV21DisNQtTSfjzA5SISOQdULdL2adf6wa5nvsaCwA0nkTYLISYIuw
I1f0x0wNPLgsDaDQf3bzFsGNy6PPWqGzaQnI+OkW+TENpVKwgHB7/IRsVw6T9oa9kI0/qwqacM9c
ovFicElSsMxw9ewRTZJYjdtQfkZsjeqPjvUHo84uyr89RpDlyHqE8edYzfuS3lb5wmCFEk/RsWCl
EgBYslixWPlcD2d8AWZ4G3v3BFV0zd3t2M27mUA3cHaxrmkk5fUgBXPWOGOsfdBt8BByc8XJwo6O
tu+RWpMScxLa+p1o4AIxahfzrRIsipraP9UoeRPiD9iprUYepGCx5LFg8lk06SycsEt31KI5M5Xh
pFcgM1lNQXv8HllVTdJntdG89gOhjOYsWWg582JrzA4Viy52kWznkLogHmnMjcrzm0XBasxO0Y5Z
lU1MBAy1zz0rND8k1irnpdrMUwcNwHJtzYYRQDzbt5I1XBXhXXVYzPGWHJr/zd15K1muZFn2V8Za
HpSBE6GVy3lwqsAiMyLg4BzuwNfP8jfd1q2MMGpLpeTLyoy8F3A/Z++19KYussVXJJv3bhRojZjQ
CrZ6ll7vJez5KhJjkr1f7L/Zeg3Ysg/kY/JlmtmxY09IU3ndpLxNUjaIPZvEKC9gvrIsg+f3MbJr
jNLuNKr6kuglZGVP54WtZGCNpHOGeyFcfbG+tIO42GwxawCHhA3ugi56GNhyipHGx8Te09UL0JZN
qM9GtGczmusVqZjb34Wdqa+Xp+mQrI2RdWpWFk8s/rJ1CGKoY+Oqyo+Q/auZxNeZfayJ+jbRoFkK
zFEpqF46dz4ZB07ELWCN4cHKdlWR7fT0av4ry5Dg97CPSvOFeNhvWUZfC1YUsG7iTuKHpfsyv8Rd
+NoBR9uSg7B31Wi+JXP+GdiMv9OK/UrLWzBiDmPV8rFNrYe6c+H38CFLLcbrIbKYuhpfotA5VgZI
us4CFGQaO9+Onpa2PdrSoRkcD9dxLg49RIpyoHtUQrygzr/ilbJvfWg8CkRqu08nMMLtxTcB8LgU
pvoc5U3qmFyza1KLYpfl3Z++Fnvl8y0D2rHPAy5I3aXJyB/Tugu78bkDGwdPMFn5mJxih3cGAKDR
Hp6FU/xZ4oyraXTQ9s6JPlg8RfuK6InTyeuyjHc+Zjqv5ZMBFKQhD0bLn3Zd/zXjw+p7Mt9INICD
wgUsu4M3pnvDRMDjFxvyPsfE+6k98TwoJqe1t3WG7DebBy53cbhpRblf/HFtxe615JVQ81yzGJCU
XX/s2nIdNjhDh+FpitxdAtG15HHk5KQdO/XAdHJVZPHZYJC1sGNABz2f8R99ta4ii8FKjYfs0gR8
T7JHUTVgRcV5CJmce7ZTb4AJPCKI2niu+mNNeDvDOf8DxZrf199Aq7x3l/o+MdyHhTTGwig1df1N
CkrTgWbGoO7ED3llyeiR0/MJPNRvjC6sS+mNtQHpAo+G0Gq053ono+CtTotPJkR0iV0HSAHfaAei
35jFUBJcjrBuUv4EpgBt6jPkE/kTQ1MQesAFU/oMM4bJLMzBKtu3NFjeJ5s8KejnMM7XFo1jP2GZ
FtYvuefRKye8YBXbDub8Kld8KKzPbkA+Esx8S6LmUM7EBp0WWGJlMcdrx2jbpfNvPUJVHkyX/QxM
R6v8KIr4wWhq3Gbh1uKF4TXDOlrsw9BHN1X622FhWhqnPFaxfYcLtcWpebQWinl5+kh6YWum4ye7
xycjM9n6UHcNnPHQdkQbzPqJ6CMnJvuoOnK7aX9sCKJuPaF2KUFoNXNtHmidx5AuOpc6BBG2XZAb
R5tf4Q+k7mJF3gUWWBf3KJdb97AoIhBp924msKy61n2IC9kfhN1+Kyd/nBKozuV0RGOmTW5PeeZA
dywJwDcb6RvxBt4/yTKaGBOMtzjCk1N7gHck2zqB8JQutOc3lDxUtlOK8zQv3Dsn6V5E3u280qB8
Mm3q/Lfw2SlAGEtiF8SW6u5SEX95IpTwHYE7JLzyizLZA6T+stL6bw22I1P+HW+lg1dblNLaS1hA
7RZJiwvPKaCpthsxtfFVuQzQSFOkC4cm38AcKoEyWjMZHNt/Zmz5bRfF61TUjH01UIZ90zpoXUiB
Eo2m8SwIaeb05ogM3vIesvbAcDCITvoPTw/sqdD4PuhOTx4DrnTMAZu2b4DDv8cqv5+L5MI+9KSn
VykppBwu4EI0IYATWMMLHBEdGEVXHKn8vRMc+pNUwSWP7KuENEhNaNM5AQ0GcElEXFhusfOATeh3
4Qdqv50Ns3AEQkHVWRsH05UP1dDMoz2kl/tC4w7jAB1wNr/PRHN7GB9MgRhNlhXwAHUxrehPqOh2
tMs4cldi5OPxeKpscUvhLC7N8lAF853NP2ytQYwVOdGlBjn+D6PRg9boamwjePeZVnLbwQ9t78NU
HkrBvVOzHmX3GLrRsYYBiYuTXpA2zkjc0kQvJQZ3ErDtH0jGKJ/9WzKxIpTBtw1fkp/VadKyKIZD
F0Kc93TRGT5Dppwmfx8wu298+zUZRLMhEbkygVl6EEzXpuZbxnnwnQG8JL17T5p2hZeSeBgjfK8A
VTH+WIyVM71YhgxME5UkYAtMs9NUzaVnLwxmE5PbcWIV3zrNlhMhLkaAnHLyT7Y+GLDBf454cSJI
6p4si6ynC85zkfBcpPcYYtmOwX1OmU+Qg88aSrTrELYsRvxPH8Iix8lbi/gJC9B5YXAPBQmWqGI+
pzoMtUBGy1DHxYrpjyKT2YMk9UCTFl1aAHHx6/UcQV8EX+owcF8pRvvgH3mcgDgtGLRDReUB6WBD
0E9yro0gUVmP8iuBpFqalpr7WtTDBHrAYy01UTWb4g3j6A1Vu+3odDN34AX8OxhWwVvcShgLzrxD
g4S1tfiu6KttbJ6xIyDXAqCrKNt9FfVvYDqBqwJ5HgjGLwNAXQ+FYxsCCiK2VObZU2cBvZVGTMV0
3nRjrF967K+n/KAMRguLVz371rhZGLT1QCpMu/UgwlrsYcfzZMoHlxs8NXNB7C86eH4Ku5QMt+6Q
R8eAw1ZGp59GSQN01JvOzpJyelferyVzyAA0S4AvwBn/YMILnp/RceE8oSJBQ1xsYVExs114LzOg
g+BNxCo5hlXAnbxjt5+acHwoXg/DA7j7vZcMV3C8q5LOklM7DzPKA9CK0Ku5kOf5dy7lti3mF/0b
1Pn4ZkjT4tscP1XAT3o4+f7QPvUwZhzu7kYHOUEN9LtCfJWB+TTb2GNSj6e0uE5Z9DrRSxpZL40N
n91IeGo9kd+1YwrO7BgeucTr7DUh9ZEIUtc1T9LiaxZjlPTLltXZWD4DIjiFHnjaajgivX71xuHm
Dv5natRcEwj6RNoztTB2IMPLoOSVbAAlLXFBm8pvVfg3rxKwBIYnP/DeDJQ35cBWrpgLKIs160ZY
EpQQ1kXdMh0GpGiHMRNZlw73zOn2UCQMHmy4UXkZ/F3w7lQV732cdHp1TBWS7YdfVl8O31bexeW+
DjC00u4dOvM7MZy9pGFrZMWhzpC11dFMEczgY0zucF8v6YFTu17s06pjSt1oZH2hTn0GVsBoX5nB
nWxB7T2Q9L+7gz90xybDOzM24zbiaeLLhV1dax2WJrzZFU0Py6fVaENq57TZ30lScAMVDceqfILj
MFWUxaeVUJ2bTdwJbC7msv4o+vwlMebhLAdmAc6XnQ0NQ5HpLYBthg78swy8hyQRcMolnB3PGm69
6i+LGY07p1geOs2mYic/ce6IE+pziwbcaQmtH/NGdYm+ViXyEp+DIqBPg0LVkmHZCf0tC5sfkPMS
Tpz/MDgVutVg0zDKH0weyir9zmb7i/bkSwrKlI/UxhbLzssLkEpqcNZ232M4Y2mb1DNiNOY9rc3h
JCdOGRw8IYjLJ+NpdpyvvK8/G9s6KsNG7cRXbrG7i23br2FMcc3ueIgpqkF/8sBhfELeJmj2Mvo1
2C8VEDkdhooZ1KXc8jfhwv9xyFM/M1mHeupHGKHgGeD/9DGFmXLpXyOoojFxB/7ZvaMv5n2RJZBJ
KncvY/kQ5pKtiE8/0nQ+nbrhxM9iOOZjoQKTtjx/j2qkytf9tMrce7K9Tq63DyxIPGhPe/SnBukH
xcJQNnhRASAxEBg5mNnPJeJULiIzGtUimYGvIlb162jXm+Znpo2ri0EOJbTvU61iBehOXAE7a7x0
H/TAyLpwHFvs6dlB5JpF1mOYkHyWfCEFgWVaN5xSW/SvNiS83hXnyQnuSOFeIzSxSUtmvne3EfpY
A40s9TtGabn53IzaMDu5u64EPiBOVKdAC4Ts8nm+tObGdPxzIkrIvOCrtGLO2s7yWRPF62Sfobb1
CP6PqG4VyluPT1SoAwRRfh+ixJ1Fds8562sC6m4M6S5HzkZi80D18tCi1EXqxj5mvs4+BD2FdFdf
FE1t4dWfzRQtr1xo9vfBJ8TAvQI1WWp/74zIt+I5WTU1aSvrWDOSoOyDwBMpeeSqk0G+mXPEQ51B
MkcRHBb2TngTxR9tD06L7Dl0eFAQtd7wFB9WcyIDGoJYhysHnHzJvbig2rxgyQoml3qLA+mohx8T
44ViAIfFOKQNC3aXfZ78KWk1xQiPiyG688L51cW9ZU8E+9TUrMqJEXJGfltxrS2B8tVIlP28uKCx
9HdysTY5mmXideRxEC8LQuNf7hCJQzyx74cnSjZfalcz98IMT1fr37KZxVgdUQUhGgaCNS158mjf
88Ldw6zD97CxO+KWSKEL8uFJHGcadEIYKiNjG48fESrpcKBoglo6N+lHUdNpV60x7uwGTrJGhrWh
+0qX8JzxLoJLMQHSkFdbPzZa4R/VwuFmsE8dcuvGcO8J5tLnDpttb+QRfwT7QbEHThBjJ3H6QM7h
uPCTszFrKXICdcRkEuOWyr1zg4GLAfl2wshVt9l9mbNRG2TI4SD7whvCKrF4TXF5TWZLghi7V6E1
X2ms7pZgfFXAwyM8YGR4NP5zviswhC0Rk+0JchFvSZPhaf1Hap1YJRpU2BjGtP660coxSYI4xEE2
DmVDXZMuZqBAWiBJOAqtKGljdQ20xCzx+FNjNVvan6mf9cRgVeM884r4XKUWmXBKo+HiU9zksG7n
+TmpLLrUKRHFOGov7hQcBlTjezjbn4yONmqK3lO+UUFf7jHqEpKv7tMJIB9dbZ6y9kG51kvfGseh
nK6CqB7aifhWt/g8CnjHq6FjtVr5vTrBwEz4eUEzKZ3ixKj2W6Tjo5daT6k/EiF0PvSAyzOGY0R2
mDTfnTcEvxx/CQqaaNoGfn5jvK3SwLsfvZFhvp+16yUm/5a6wOA4t2SUsNkXrCCOPv9zTKhLRnq4
BhqwWA0JzWIK/4qWTLTX4drB+WCF3+1g87+OsbKY4dkFD+NsZiS4eO3e7/jv6tJkdbyaTeI6EvTl
Yn6Ho0F5LNvaLh2KGHgV7SnuaJG0H5txPNdzuvdSylJctnlTbWs5bJSLP5phqF86GHvzGQVK8Osl
7YaR0YlDxxNoTbg543HEflIF7sGxMSnQ3ENP9yAL+w1C1UaN0ZvJi9Hm9bOmenLIg+U+cnxCRiNa
Y9/dM8/5zW3K1YFJz9x9b0JJ53Ae0u1QJHf+EoKuqd8lPAFrjDeVyI+tFFt7+uYL423tqF2nUQQC
szJ3PVX0vJCPnMKoeI6PcWnuljlmD8RzNFfOqog956lI4kM6JjcTNpXHGXquXZr4cD4Jzlm8vLgY
Sb9M90FPPj0zopVHzHyT0ivC4bXt4I9xqeE2wtN7ZZLSW2qShVNAcsYIIfJ0tP6EhcSWgJabfxvY
uWLuLZREzwOgwxXYDckoES+rL89x6ZzLyGGUIsjZcWAA0EP9h79/fB/O/b7pOCKClFi5bfkMaKne
xlHAp2coz57lntogvrYwWfxI0OEPOPbRwbPtedWM8SkQ7e8kq9c6KfZjxVAjIGoLBBgNAqBw1WZb
5ut9Tys0wz0ceua1L/8OCZLXgu9Zx6tzpL9hIu9yxV1ahZ929ZK1DeMgfAuzNe6aABl8AoZb8MNA
msb9I7lV5F9kGb82BnP5xZ+fVVJ+Nrka6QPwy12AjhMWRWGmO6dxfXI7wJvqvh0YdmYh+CZeGcGc
YiH0KVpmvXsylubR9sV31BaXxhvDU7P4l3hejhHuggYtTzou15K+s5rVJsl9Kqx0GktX4XKWd8ac
vM2jMf2Ne4SkFrGOED4AS8YPVXkvXsWTap76L7M19x103xlSAETuVZiFj1XGwTrOqSwmlOsXJhyU
awT5/nA6cQsjiZ/D5renmkmzGd+Lwfhhw3+1oKQyH4uf4ppil5HT9fcicOGqOM/SWXcFCruIzFut
JIEO+ASjG+xNtlcbEbbPcY9Xjdb4PZeYNZfwl25BpxGN2YtRRpCtqH0QykbAS3BhD39240fuvkM1
yyZTPAWlOoZ9rOuuNcthT5xayzuM8YgCYIl2ZDo2Zuch2so12/1vnGZE88a1MajdzD9gxvSZm5O3
Xep8w6KZ8A9Zd9RPMAf52JUe8QqDO5CwMHb2xaY3zO8sqm8uHzuipp9l/FmH9qenkX++2jQMIdKG
bnQ93cdJ6NLXdvYjWZfWTG+RyF/atLx2iTwEi/suYv9gytymoZmgTaouGb41/L7IpkKyzyDmY8jS
WfA8z+oizd/EyU8u0kwnU4/SZSczTISkRH82jT9xMP7Ny2g7OeWqGfirIDTXizfevzl68Qa51QJG
Co40RJYOZlZI4k6NnL6WO9+c1yxXNl3i75Ikeq9ARLZG/7vU4Z/JJfM7adF12LP3JI/sD/HDVJXx
anJ4T7Gq+erybgW86lgX0L2a9KcLeXVlxjHGHUQRQs/fK134mvIHdwioDYfDKXFSyO+si6VTnVPm
ZCbLApegm8EIoRbdrY/np4LlW8JfqCzUrowlCS9YhbPLYYacALHMp0hONQs2OmMuKSBmp8StmY+o
Ktl7YzCd44YRnYqufIjZ2nkDqCjGQbPPIci3KcaY9SfJaAp5VX9gJ/Eb+fWWXj3j2YKFrckuqYVf
zOLqoPzgrz82pPsH+In2Ep87Caff9RBruFcj8++iQatoKwF0LcBWk+ERUCHPUoen8BJQ+I5InPHQ
3be8yEnks7gPDpHLB6aZfNgS+S2fe7wqXXbzsr645LUPZMyvr/5iPEOuOlCY26HK1baRdf4EpQGQ
tg8hBPBoaT6WE3ckA7u1x9Et6PWE3+K4QhJ6z+LjLoWRNojZpJkWPrfMAhMu5dWo/dg8O4fhK2jq
Hx9jcMsxsuy7e4AEEzZ6eCZzsR1HZ9pbecvxZyw+Wbi89uOCcoi4maRXPxXuF8/0c+LTbE5TQSNT
HrtAwXQ2ALr1xXUqM/2OoheZN4AUovTbXrI7g2j6ug2bFzB8H6phPm4uiJwc2+52dB8INrNJmgz7
mlse32Kob1xtLHM+z7Y8qsb85JyxDfz+uzdQB3bZAzA7ZxVA29L/ZvLUdPV36wYndhKbMf/KdT25
kfoAQSsUWBuVujWPU2RkBua/jPC2QyOfjx9b3SbhatKXOzbFHNvZJQfFcswdT7/FRLpjrv4sU/8+
K+BQIxo90urAZ9aOh75oGIpG6u/AGmrHqWdTuecB3sCogedxX+8YxNAvj6lRmy444KA48q5nvIm8
iXuF+LQ8qJEEVlM6unWQnEqsK1IFA+eSbD3L/IPS2ZOYzHk7d2AwjKqIwakMPjIO/RJ3UvYmvJhF
2zxweLx14Ae7keYB2IL1VEJXgHL7aBo0GTs66apw/1bD+MxCjcGBM7E+xpEHbf/gBiVT3bm/LxXH
qKDB7eUcXdv7W7GSnYyY2B/PcztALxVl/qmZC0LrY0kgt2d5BChi3epoMHpgWE3NTgTV9xDKe1Zp
n450H8oxOHbKfLKb+cFMQB0hq4K62Yx4AhFCrmplorGRHEV7caMR+JxYdDL8SPEndN4jFZ+nef7t
GQTrJv7KExqz49Hzn2MFqEHSGGAa85Y45qMU/5SbDosUZAL8p4wCg9BNhohKQ0O1gQDhh2XYP4rK
g6WX9Q0lCIsyRD2UR4tyxKRLEkt7ZzZ050grR1b5NVGmyClVAB1+FouznylbWD7b/35+RoYIaoI6
hp86iF/QDVHTqLPg3qS2kQ/WXrn2Ax0TTnHhK+LoE7uiJ8XjVVD7mKLpcdY9kDaJylVg0Q1R/awZ
o3QocsxS1EdykhZxo7Ha1aZr52xTQbipKJz4AQN0NB7XhSqK2RQHwnk/hhP9TOmC3pUsre6umL1d
roe8PhXUWv63TVLaNelbrHOfrB/x3mcJMQDwRPRQS+bBkfhbecYtrT+jiuCBDQoJT/q0s8b2rVsA
YJFY2s6QEfgEQQpzfY59ilaf14uflgfjxBjUF9z0BTOGWGEyjEB+iORF5n9kUN9C5TIL8Ir1UADC
lhBl8dYTAXgZS7CJbmrzW7Jvru04RS8GXTN0kzvWk1e7+aElRHoCfVmKcSBmcF6Vv70PS1qVMMWZ
Mjpk+mPudtEPM6294XGJbbruYC95vfNT4+j5pBn5MCxdIi6iJ/vc5r9oSa7x0NwJGX+M/XJzFFtb
r55ZB3M2r5qLME0Kss0FGulVmT4UWpckZBgz+DFd43EKo/2YWJ/VlEn6aPEtLNsnh0hTKyyDrgTD
68UZvlsD0eBsnMeQZ7PA98umoHnz0IpvsqSdgM92D3LyWGFO081XbDRUYz/MnMjptBzBy137POD7
pTyeVuFuat0TVLr+ki+1FmgLXtrO8OXEUCYY/kD4es2s7GoVau/L9mdoMp42wYsRAlSYBGAYUZG7
CSprEzjfRQoxbKok75lWbbuOg2IIu3GpKH2a8g+veG7vIHNEVt1PieEf0DPTauQqXrjVHnbMGduN
nsg8Ksn2moEkR5KAf3gDoJpV2Puy6EiCs4uFpm4S2Ug3KgkhlQNOYFLkPnAIOYgkvfj1IjezRVVc
tlCfhXkH8ocWzvQHJsvrHEYEj5YPzzb23GdaXH8YjhAHXWJdobFmyBCA2jYzkQBdEN4FinJuNoeX
sIvOUMXYX7U93A16vMg+IQWRmmaPV9+JMENbt9x3qrgRKT50aYA3KuA5iQI4WC1CGhySoW66nJZb
1/iKBUw1IxWAreEvmVa27c0Po7GYjHrZuZmbfTTxghlYztFxxSZlRQfBIaesWUL7Ghvp5cI4prTK
IFka0TXL59e8xhGwMN+UpKQ5SgS71CF3kNY1ywAq3U3GhxocO+V85I1ZUt3wJGMnZ/90JuwNTDuF
zNx7UXgOmAn4hfFBnOLJTIIdt4NNamNtmMp12nKIn1oqLFFOJ8DxxT6ck4+y9fFHNqCQGepggyVt
h7D2saw41qi43mOhXmFcYXXmXGVPKrmIVsUMSygHJFby0WeIbbHNrfvgbi61+CePqWz23WEcgy/Z
D3gdxCvZv7fE4qQYL0QBPK/ajWl3jAhMJ2WVgOnU8yR8sh1b8ckHlcrIxAoz3cbiakZnF+gyYq9t
nXxlDuUTStEQxgu8lNHyQvtxM5FxS0sa7wOAbit78RcgZ3k0PY9dSXSeO2RTD1uVIl+15/tgaS9m
48LDZlcbJsinoI/RoOCjFEQLFFarvGsr7huGBl/wTm/2Zu+JS1vxCpgX8/w/n6aJI5lcsal15//v
jPO5+8r+1+vck3JOqy9URdWQDvPx+9//7b/95/8RcPb/5VpI2UMMQY7luMF/BZzdf4VhaAXIgyLT
swOHWPV/8TRRZZlRZLuO5bumD+TyPwPO4b8iJ/DCIHDQDAb8ov+fgLNFjoQAc13MSV3pP29g2rZl
2q7FPSUIPHZAZKn/e8C5sN2MXXbA6NhI9kPI8rM0bGbIjUFnDggRpRbqgmAuAjxFnI/cDgYUqxKY
mPuQ24Bih5gMk01FYCDZJZb3gaEyBUFWXEO56X0/2PWYq6kykavowKLQ60sQkC438vgPpYTfYhu7
Mk0ujmpvHdP3vtLk4L5+8wiehZV/o7x3qwzm0Z3riY3Rh++mwwQiaBBkq+baZXV3WHK5HHiuP8dM
mosyf4THuM8y/1CS21UMCaniDkcHMzEVKXsDbORspu4fKkWYbVCEtKz3WfBN08aVLd9fC4J6I05+
1bxAgeBaHXqvEceBPusOYYhlPnxlY/5kxsGtLeIfdCOcwkMmSh13HaMDJGZq/Fn30EoyWaI/+GB8
gF+NayfmiNIM7rPl1Id2xr5G1eBYUn2x+Ivo5B0Aq9Gj8BneZRFRQxnqaq2Abpfuqpwjt8iQw0jK
p01j/EE39AyS7FM2PpD2hfnwZGCisvBJrLjsrQnxPE1CPJBZ5ulreN+jUnsh7U1I8Ljv2zPn1y1k
op099p80rg7h4O0qYG/ZxJZnYSQo5uTic1HOUQiZIRFYqEZY2OxqLxQIAPYK667XKKtc73dn0Pgz
k06zK2CBy8ckGHdtZVy4Sz7GACniDOSc5wGzTgGoWOpPJQRYveUpY07s+eqd7xFlnfjGUXFY97Lc
WxKTYEzIhCEoHGsLJGc+AqUiTVDBZhjhLHHeYDLTb9lzgAhv3VvB5hVkxETEyvxISTUSxn+p3cTd
RSQIRqv8G6bWAebP3yluv7wUQiGxDt76VLOEf2YTSxabn4tHPnn2rN/JrksA4SzebVsCMwArb5Ii
iWVykbP9gqJzF6TdfS9oI9b9gGyO9PCWtv0b4MC9kvIaeO0DScW/i8VTPxyGQ+ss9y6tW0ZATMAa
h/47C6SEXL4/ddE6S+S2MjkAGWZ/F2Xma1z5P2ImR2LlHvRYTua7fKCoNfrcv5bu0HB86wQf56hh
vVfJ+yYKHuKOd5A/FS8VGyUOwLSNa+uaEHTzTfsVczEJlO4jtPvv0jRureFKwJLk5hdDfic2QwMr
4vXGM4QXd4i2G1G257cIquZHy1rsdT0sWw9eoCTeb0b6j40+xkjg6nsDODDJbd+17Mdg8b8DqD19
MDzUKkFW1rCrEumJ9NWTgxhTujEQGRKwgzKp/4bTEe75Ocl6MKpwbGjxFln7TVr8jULghpPIqp8y
UnLsPKfsigmD6h4/UpdqpMDM3fXBvm+pxcLPYOU6hOcqUTN536zZiGB6sXSeRy0XBxRCGtKmSGfu
9wkIRhUzKe4crroM74m2JPwj5RpEM7hbJhO7yp6fDOb+QRFcO9/6OywQylyeTSIvtktlXSVpm9il
uaevQ0p/mUOyD04H/2mOOUOzOXoxpo6hm9+c8RpTJG54ZGQd53vL8pND3fN8HDjn0SK2yHbqRigH
GYoaD6HjbUHIb/CvrCNH+ptitCl7O2RyF9fYM7uX9MMNbM8eyjimvJgC8k0P0z0wunU3EwxC/8nl
d/4yfESOyTJz20veONVd8y6FQNLuA4MVIv+ySdJ+RlO/KUuOncZEBDbztlZFnsGA18/YARd1eRrD
6qnEjlFM6nt2YZWoGnQqf+kOTEJnql8n5xf7bXP2I3trsatxwUvl8/DXGEWwNvXJtOK7M3MqCRcO
fE4xv2G+dm8WzCV4chRKXe9XmumP5ZgXGJ7PdeLgECo/mqK6X2QYs82KCUZbHkxJUjdpvEtS0a+G
EQ3r4pzqjnJfCVrNoOc2ZzzSCPDWRcmyrZ0JIcpv015OpuQ6Qmn8ZBCFmrNgDVEx2hJ1WDsKzxsR
uRUfVeRHLIFl883zEdJScpZjtY57g41seB2EeQx4XDbVAsYuuYQX+g0CmFLVy42yZM+D1Plr1hgu
pxoEmEMpMw8+DAW7dpotglsRcyjlwFYN85hmfjF+1RX5xyTj655GXDrqPHuMUbYGHez7LhwY0S/v
lVk9Flxq+e4jykAPS1OYXGQG6K3qtFw+JAVOxFuWOMba+Evwmcd5HfJblne9V5ebbpYvYRICIhXj
JujGa8yuHlerYtZX/ZO7AxEmcjIhhGMIyv8EHGpViMRUGCdClf8XQzgzBgEr/JLyEelAWiUctQN+
UcGRWs7xBj8PWV0G0xWKDiAzjH3Ee+/2NCxp2uA2Dyr/nDmE3peWO5aAKkBYixs3qt1fC90m3Qp+
sPg3S23iZPZ1yFFzti0KCiIxyc5D2+kt+DsrbfI0+CnYRMVrtAg72+0kmTP8JFK2G1bSRxO6WzHZ
wWpsIFpIayGIGA5vi/aHjtokOjCMYK5P9LfRntE5xjgaoR4NHbJhsbaRInt9nuTwEWhPacVbZy1b
VsrEYkqSzF4tqzWYFm7cwzF0l3dhmxd3eG1QoJKTX2Fur4AGqLOrMKuJCQsi9FdHhwEa89RbzrnS
XlXETx9zJfYmwtWKmAetl/2MiHUY2aEp1KyGg6M144FQaGsr42WI/trkmnZcWmZCW5HdPqfa9upA
Wyvq+ndCA+v20dWf6itYXYKl0Us2Tc+i51PeZ8E5MhQpzRyUhm7XLKPNf+YhXcxZjwHgf7YQ0Upt
pBUuKZJChX87ibDICOeD1P7aEZGt1zOusTCibCgB39QIVW3Q3ts85P/UocIwaScuvAduuBQNUP9N
DhmG7BwTRgetuYu0U9etU60Pg8RFtM+os2ueludxMB+KHnbOjPqOqLKPpreKCafno9rD90nXs8Ll
a3IUY1hD50wS5LPJU0vlcWrktYoImKzKm6mgoSAIbqPg3V1Iok/Yj5jlEl4pfjOUwlanJ17NsiZv
81D45utYAPRWatOZZLpKPHe2zjXUUIHQFXc9viT0xZmnaC7M3O0QGw8h0CEr5m2M8njQ7mM3b84C
GbKrpchlcUq85EoEeiPm6KB5TQUSZWYy2wLDko9ceVGQQl3zMiJdLke+DA7gu+EAtJQ62HQtVH/t
m2hXa2UzCYlGN3Cn4RZTo5MgcrvSPrNo8lYx0mdTD5iYbHEFnCuEO8F881h/Nqiiu8BgeclOrw2u
dBme6oFVb4wSENHEJsFPp7R1mtERUy9U6ZYdMpVwd+wR+NqLT9r79w7czSQSJ6i91Kk4tdLG/az1
7FkQwGHDn9XxtUOBHUDxyglsZqXz3hJ9sZuO1/XwtKDODkNupdql7TKVmSL/3c7Ug0K2Tbp4E9TN
W4qEe0TGbSfeJXGoqS3+sgu1r9vuwscOgbeXL+C3w1vI953RyjbUpm+3IyXPH/2YIgFPdPM34ETT
EToOOXZIQsgFYWSE8R9yiZ4VIeWQsPJSaMqCzi8HSUWUjBhG1H7TZH1mz7ZW2kKvk8+ZzkC7bXiY
CUUPDTWQmpi0suHD6Ny02bL/Gsf64hKpXshl6NVRRdSaz/9fbvBfMKR3oc5iczM9uDqdnTJmYIV8
IUPBECTjs9n/pRgNer9cSfOnb8A4MGBPSXsvbv0CC+2uGKioKR0Id30YbHX5o3RUfJniM2gbYl50
VfUT7VCRKm+y5NKxwNjzVMDnneHucShtDk8VgfTSHY4d75vZyR9p+n/HU90feiLsls6y11b9XmXx
ux3ZB94wEZmCZBez2Ax0Dt4hEG+YEUmLbtfrpHwt2PKjrd/+H/LOLDlya12vU7nhZ6OMbm8Ajuv7
wGyZSWZDsti9INii73tMxWPwKOyBeW1KR0elYymOfF4UdoVeJJZYVVmZwMb/r299ExC9bLwLm5+R
UsZE7LS9bOtghTLvsou9A0zLbQ2OnzctL2R6pXeqM2+Wt808PM8A/DhpbkZO4xxAbho/uSoA/bOG
JADP0Cyz5UoMzmHMja3NFt0kIuASFWCRsEuIDgj7cVJJAk0f6Ee10veKkEFJ2GC2soiNKv28XUs8
FoJnG2bK1AIs6MUvvOobq1MqMT1ZYVA6JBxxAz37LgCN2BLQH5CwcXPWMQ9PIWEIJ9MPEeEI9tCL
kLAEeX8yKwFcGjEKJERKpMFk2C4+mh7VRasyFyZscVQwiMZkaPHsWF3nBDR6ghqtSmzYKrsh24Ta
BJXnUDVkXjx8clDhOEJhA8dsgwBITAVATCBEUsmrM5vDOMc72zxbDCtHrTnNBEmIbZw9giVRJO7z
HFFuxufRtoBG2qXOvkuqKEqnQim9pe1g3FTy70aLJDEHzFekWNBtXrIhecm0Ya+rmEvscJrt3P1M
/mWqetY3tMkgSdJYEseWtR6L+rYmwTXIdO27FRELUEByNcwPV2NqQb7xTUWyKVUARxv6k00iRzO5
o8z5riSpYxefI7kd30uWPjmelvthSa6n0VFq5NmO5dKideVHi7OFcD+9ney0iv7dS2lTJiDE8RPU
yr3ph+Fo1gMJFlhGHlG13tvMg9zUhIyGyd3qhI4MTPsc/O8CzTsAYS65uax4J3GxtwDPYBnJgR7z
NNpTcIoXUA2Iw2BDudRrwHYhmrIzGnMsTSSibOVkURGpyIUFKM8OswpRc+rTx8uw9kgGIjqATFj1
RK44blxTn8XjXhnvBzZmsNyU11X+vlBxrbIRlyXYZN6GKDJIdPE0z20CTIH64DNVuTcu2a+SDBiu
HT5mJg8wGsV5Wac/5Dg+1z29JCuNDFmm9d9HFSrzSZch8SKypPJmdfpZUr0J1bEJ6ZKapteMgFpK
gIQNG+ZImMR2No5hrR0sUm3FjNOWlJun3Ow2LlK2TBSJKD0pF35V5eVfu5hLqz4+IRJkszNflkqX
InCc6hJ82OOISCUgfCB4Dw/m+6SqAJ6oE8aTKiKNpwdxHdX+0sajqmqo+NveFUqw6lAQWWBcDQEi
cBRdxJhYW4ysRohIOVGSVjBOWlv8bXhujNuQfkUe6rtdodSuhZK8Dn2UL+lkfDGwymkdSLyI6TVT
Zlgoxsj01iHG2NBHmica6/tgaEffi04WbtkCx2wjzW1FPFaAXxamZHYT3dpxt26VnLbJRElapn3K
lbeWhFWCx5bm6FUp9GNVcHvAc9vhu51aNVab/AUQHRMqZ9VhxXWH/t7Bkguqs4+K5kabxAYP2THS
8w1ap/WAXZdj4KUzJi9jLe9L7LusrZp963q7OUTMWypFb6wVC1nSOKF37qKfcPiIxcwK2+Dhywn9
FTw55rAo3Awz8yQj8M6ya6+pT2YrTANlIaDde+UMxh3cKYnwgE24VlrhHr+wj2c4phxvkSr1cOSD
V9VyY0EY9ZxDe4IXfTHAVFivKe7iOnSvSyUzZp6QsM2tVliU9lU7XPkiOqcDAuTeNLptOVTVlk7Y
3ewbw3pSwmSsmhzdjfWMSTnPmB3aPk28SrKcfOmWOyJj+JcbndAfPmZdiZlzDM15TwKuctqDm1PV
CmerRPaeOV8Vo7dEt8Z5ApYiCofVUFuUYyhLvI4QesQMHccIJtXxIIZGN8FbrBaJdKN00hXzAbcr
X1xKQl0SvvSf4q9VCuoGF3Vq8tFR231Hridc1QRa9qaSV1cy5p4OUiDwWrdKcN1p09tUxLxOMmBk
3w6PiTJhz8qJDf72aehuvPT8kO4JJQ6NR8LryqUNzHzKU/uh4jhnItv2Rk77FrtI7Va44mFAyd13
vcEKEpBClmbFGkli7lYO77AnGBJN7HcJ9nDX6NZCyD0F8oA1Ja7e6a1M0rfUJEAf2Pp17bXoZXCH
N+HKt783yMTHIj0HyMV73n+e757ABXGfDojEbUibCfeXQZYePXnswXW3sronRt/sUhTmtsuGEKW5
T+eIjeK8neS1RHmO/pqOskZPLyxRr3rlRc9b/QqpGWORkBuacqdzK4GDZ8pntPjAiGfYkF4FunVf
cMPU8NbVQzNeuJmQiImwsxfxS6ds7aOlFOL2VXxyl515aUzeGlgB69fAeYpt3W2ICyxSBviMic02
9ftjlfCQydvg1cxgORkZ38YI5DNE8pbZrnBBUW6iLblsIB1DOR9PDBM6ZaEfe3BEIHXCQy65JQai
NwXSeh95vc6T0CR5QFdGe+wO3tJWlvtI+e71WpmPcV3GqPCLDN8TI+DYEksM7vvOxENTRM1D7ZgL
Z3Q+K2XVl2S8RCKxggmlUlLu/RwJv+a45sXIFo+ZrX5l9M5iUMZ+b4Lf7m2ICdcN3nGG45zmOWB0
3nTTuCtqd1rw0Wc72h9oOia2xhOKJyC1KVTGLV6nxiLKpoNUPQLjJFaCYgFu/Iyq+KTHKiVFmpcC
glI1EQwe80qr9c4Gi/ULQV1BpHoLAvpQFw2IQ0qlwRj5V0kc7oH034TmHmuL3bdmcdFWTQhzCnmR
EcOtW4ij6ZiryoTOXU8wV46b3+Eez/gUTwtByUJv+4tmolbYlRPoS3eMcRQaqpfBVg0NMg1vuBhy
NaS8oVUtDoI6B1iOFZf8Yxuozw5cGd9SbNteJzuQHDNSVHBGTy4s7gU+WsSy7WtZVOc057LtF3AW
3MF92rmkmx/dMkDm1d/5IuPwkb82tUXUCMsdg49aCRguooDyqxBP3/8HqzUdJ4/QWUD9/mZNNdVl
Rf3S/x+76lDz/vwdfl6uOd94uqSqzmS1ZqLoYU/2sz1IfBM2dwbPtiykPc6PXXWWZQpWb55wdd1h
0/f33Zo0pLAQ/Rg2wVLb/lO7NQC53+7WLKm2d7ptSeEyu1VyobeXm4gmZVaF/7mzKytkj8/Kp0e/
V7gMfNLEeKrrAPVEz9AWEwi1nWWCUaNF9TXaPK4Npnc0pftlS0c74iaSJ8NKCe5KvPwkhC2y/2vO
hLtUY5tEwt7aJwlVNL47cyn5ykIBu7uVeZOOMt5nrAzWgCwIttRFo7TdKz8mBaJL3qZURZeLJkOY
YgwhwAnTEJT0/YgJc+b3wh6HEqgZ5hyHbb+anTrA7w8X7npoRQvfWjiVqyFeYECZ2SY9P0P6VA/d
baaPfMosjXlktJgpcoaIZsBrkkRhxJjp1PRq+iqfay7qNTc9UZeflYXYhieUt7bzbiqfDAyjbKYA
5tGMwxXVHd3SLOmR1nwYorRCB2xw3BG1wd2sEIIX2dwMJmdNQ/vKZM4np0FrNBukhhKNHYso6nPn
RsfKiuplX0uqERLgx7x70HOTRjR5E7CnSnv9LgBE29RU0mD1C/0Lk0l9njiqs2RYGDGxqKbH21q1
BiPZkjIjGaTe2oRkpm2aZ5Ggp9OqwYkadtYSOozpfDh+nydC3EVKIrgOTyMVVosstrJF1bhAriV3
0G6YQYDb4Cz12d9WHRwGCQMqvbTihvzkLjQM1OvpWmrikgnKY5e5N4nzYVo2kcKUXz/GXpBD2WtX
uUkYZ9D0NYj/NWyac8maZKnr8q7VdDVplxDwQHt0ahti57rxaUqcaD31JC84oV06M8BdrmZFccM6
Zkz2Yzh/Bpl0LhpNlg/83XebudY17ns1anoPcfc4nlNbBldRwDampmPdS8wt6+fpUkxQ/b2n7+2p
ZwzJEzxXUCtf6BH3e2UliYZuHzPRGMcGDphNXeZqDEdtfAsGaIJOBUWI6QJiQu6svBxXjBIXsV08
G4RDGc5Pi6aztjKpNyWGyKmTG5FV34MJJTKVvoENLO2woVryImCDn6l5Y/ejjzrRexbl/InnvVEm
/OeIjeTMMKBQRFOeLRKPbEuFh5ZH94XH0iCt+UrjqaphiTyool5Z4q27EAI11BS5H1n5GFqdThU8
D5lD28ldnPLxyqbgrQ/g+vmIx0uAWyi4/jov8lMmaJEBMAAFzDQsx9CAQfaQAFvnabVvPYOyXPcl
TcdHSvGg9QiXM0kBFR2d+NIjFnN2Q7JLGrelpI0yOqeZR5kRwDLYFVnf9CkZeEJtUyaWRs85yW6a
J9OozhALt3Wf3tpReTM3vs9TEVYHej95Ru+fCdAw/YjYn2eax8GugdmmsY5EEPR5KQ/Mo59iTTv1
kXZGbIin3XxpvO5Ik8BlMwSfoR9sI794Yib1oBXaNe9yhlOUm/kWplNglS7X9nEbryqvuMuNng+R
196jxYL/Ev6dVuOmnzTkDlgJoIP6t8oLtk0t70DR2V+X/gpnK3Ecn+l/F2e7OZtPfoIEos6CpRTU
lww0ZVA5bzk0JOPUXadu/ammAYnUNq5t3FDSU4LhUnXXSNQJhB4anjdWWZOeU4o3SBsQz619mg0J
mF5YXfCSB90zh2XUpUKH26I4Qs+blWPrT1bdPJSkU3DIqIMTIDanHZ5EWPDGChAlQ+Rjv4jz8SpK
QDLLAsEkQ5wxGA78hxL6ft4FOCB4IxXTIvGr567In5go7oyCU7qgXMLNr+2ZkZJutyzccVPrkjdl
bXKI7Gx6gFqIrMqxzq3p3JUuJ53akd/5VO8IphJW4atWFDNroRydEw/Uga/fOhBvtV5fkTLcMOYB
mavDrSyb/VjABvNYNNOHsJ7RT8L20WtYZJu06jaxnb7FWK64lz5JdFm171zRb3FpWuVVkgbLkj9D
KMqz0WorS4s3NVeTrrTxGRNI8XgrpTEliB21WqPFMprqgqBlmcD0yGBMFvsYbFlWzS0l5oIA/RjA
985z/uz00WEA229j9OWFiYFA6x9IxuA1sRIMaFEObAj5n5FG9nsO+x6tfGysLMaRnsOwMkLrmK88
veEJmBBd3X0kUQ2JwM0xs1bjOK3VI0XaodbMdXlMMSEJtZUMClpYeYutyaE8GGZz9mWxZsPz7jX+
3WBztm+4qjgpq9eez2DOzFdm6Tk0+51rdcZFCzt4MbvUJJYW1ngfJrHjLle47vMcoGSazBlsTefx
N+4XFox/lezyZHhvwSEJM58YUV7Ncjz6PVVfjlsAtIePfomoPM2IZhKbQNseZqeuqCiCZTnA84k7
Gmu3JBOj9QtfE68VCRw/Rl1caOnC1BPY8m5fhS3kcInnKX2TRrB23fDTt/qn1C3uQtASbhUNHqX0
ucACZDdy7VBFyZu5WqfBTFwWRCSwlbi9waNM0BM0aFGzf7rwu5o/NjVaIpfvsISkwCeHq6z+4hvO
jeeR7YnaARf69FSaISGX5q5j9HjhXQ+v8zO6rRuJhHxIaJwMPGppg/IsJ3KpPG9Ou5SHIcqli+ZA
N+gm7vVdZspNxbyr1pXaa7imAfixC8sTkaEVfRArCJgXVgTPLIGZ1js8/9m2/5oA6betfaSD5dAQ
rzTSWYPIFqD2PvdVwqx8HBpKIJjxrUufp+gic0xSRu62KaqHwTR4TQY0KJXcsvmhMG88IOF+msbh
ZOqocaaevw6BCIWgDZ1pT3HebbHuPkxZ/mSpB8jOyMnBFiHLdO9IZH3LVvoyIJnq+6SZ9VRPOAZ5
D7NtHqYBN1ok5CXOF6bGU/lSssT1y0kZHtFYC+TWjdjlfo1pT0UiqrlaT6Vxk4u2XPhlhz5L6is/
ra897HetPemASTkdLwTcWNXx6D3kDwhNiNomyblzkrUbNu9FNd+VaXUfSDYOFXQK9+YtXApjpQAS
31zXcERwbgDSBRc7HIB8w7ggdi6uzax/jY1bKnY4alb6ZTJY9BYbPLGbGWbwnAzxJEzaH3HYywZh
Cg8H97YWnkI5H+O03wQuBVPM3Ol342A6dd1V108+LnnA8TEv7yPTaXdE2m1y6R1sDsoU3Ljh6Wtt
ow4H86A/SnPuNoBeC9viA+M29apJBy4zbQizpNXbgd4xbuSszlJsLlXOd+PFvC7y4MSbBKqCGnau
17o/7JOBLsTWfg3H5BzDSF90PdP6Xj5Jl8C+1Fuo0qS2V5bbLmfbIxs+fTdqTNRRWhxKB7xcTaQa
mKSgz15cq9wks8veAwm4Ht0UTbbVy3pleFQGY9xSza1p5d3O4S6N7TceBYiUZZuYoj3mgPdWxfu5
7eEuLGLtMlnGPq+7PXJyIG/fca+E+riczPF9zISFX7+5bfXBurICCJLogR4b1hdsY6WG6oeNvqcP
mz530VXX2Y5ev3fR5Pum57m+MJ9T/qc+4eocohSnIZRGzeAy6MOtWTGxS8fDUIVvGjWok0tXg8Yz
+DghAh9Jy6cpTVrpnD/5vR0tqqlBB4OGxLY+LJb7tdry+562xtiysaZkLcEA6imi6328qMEDOA48
+OACBL43XsgrKHRoRaYoCWCBBDAIGHxUaprMN8oVgMAn8msc4XLV6UEUBn6Syx+wjT7YYzDVUyyD
yzkTFAG+oVekgwfy0M/NNUbnZQICvW6AInQL8yWH+6PVx/RxluaezMyLhmRwOYFUVKAVmmIsfEVb
TAAHYZMeKsVhiLwD2E5vZgCNPm6hIyE2ul4w2k9voqwgKB7x0GRrxH9DQA895zFmUOxHryiQOWfI
Q9OpxUXaeRKOTpjHz3a6X90zwnubFE1SgJWw0AKpAOzFJgJ2wu7uogNDMdmzamApA5VtNZgKUddH
C2yli9MdC7YrPqAUHUbOpc7mPQlNbzWCvDjkl2IQGLdh1WEAxYxJ914D5CxyTr6ayYkSfIYkNdXM
/nWuuBqYjl0DaFM0nJ570Bu3GKBIYHEC0vmTonO8LD0V4Do52A623zsdjKcH5xnAeko+wqbifEqa
Hw62Qn/U3ZZFMzMtsCAdgqs2XUnDQvXGYY58S4/ZzKRAIWfbRH15BWKUs5UpFHM0AR9Nbbbl2fo9
84JjD5zUNYCZ45K0D6diRS8JMCZcNzCicE0j2Jemlc+mMOi5zhkMVRtKIbZINa+r2L/vuNwArIJK
UV2lyCltpA6AtRkGUEoaGRVjsQPXcbVlo7grQxFYzOC2gWKyEkVnuYrT6rKG06W1dHWbvUZ2rgC6
phqMclSMV+nIq1JRXyKdg63mpKx/FRMWKToMYeHe/+LFAMcqX1AipFgylyzFoOgy3Cw3nuLN7HJc
WyRsycCuZlOVuIGmWcn8JkHV1NWxAF0T/rSeRG6DJlK/F4wn2It2WVmsiwZFvvEroiTSUXwpKq6u
TGoX5ysTXM7AXJvZhJCLL5KO2TFO0xAOFJdBBW7XYbBalwB40qq3pACBE8JrHUAvcYPXDmDPBNxL
8/mBcoB31LMrksULLWoOeSHIkfSst4S1CBQDyG0H6CNfOPOhrOEDFSjYs0wriCu3EITMitcSonCY
9JtEIYZ1XTGFDvFmzhZXTzDEHh6RrsNlUE8rqu0Yn0Isjj0T8U6OO8ZAOwNop6xJxmsqG2kV3btZ
8HeLyIGJru0dHJjIHDbSbBtupfo926Cl08/XBgxlHQHOOVCVnKdA/BVnCW/pw132RkWVByQmmxYw
02odK0RTh9XUv6jNQAGc2DA+RjHe1zaFsTYT29yncUdBn20LYMUq55Ls0NpiZmEpQLSEFG2iZmt5
IUn4tiDURHAfpjSAf01F+VAq2BRkWVDVBICaJ+VpgEi1S/27BqHq5lSNQ6xaCl1NVUwCyTIfF236
1OIBpgfStTJsPrg8ahhM3iFhW52TaAcby8XxDcKJBzGYWdjZgn7r9cgzeuySeZTjkwllOwo8LdRp
HdJhUBWP9cqDyJ0VmmtoKRlMf0tc/spR8K6o9Vtf4bzliNYQvjdVoO8A8Tti+4Vke/wyRgz0XEMG
FxDCNqRwYhshHVQGHyWu8pkE9NCuQthi3x5u3Dm+JiWqKpequ1ZhyBreCE7tZOhTqluYROSbQE25
FL6cUK/hwDMHcM1aRwutAp0LiGeE/Sg5560FCZ1HFGJDRrtavfc44XiMcjo5bWII6oBSX0Y68dmF
reb8x5ynBZm1UN7MXsYUvgTF9mCyxza8K0rtVbPZLKe0HjEfRoUNx81t6SMcQGT6MCOfn6t4EHdo
Ps9pM9PzBBFeNcBbOox4ASvOCgjMjnlfpM6upVkB4KcrA77cb3iE0yykEVwxZsBP7n3xrlRMOmx6
0sY3MfHwpJPPLej6yHNVBcqOABYEWMu+e0DuAf4JHD7cAKOqh22ChM9A4p2JWpo85JBmyukzTZvL
QXH0nSMvEsB63pmbDNDeL1jths6dVkHkaW2Anl8turk1LGYwfccXUH5w+47LNSmo6wOcH91c3rYE
8dcrC9Yf6L+2igONx3un99eZR2aGcADk1QGgggusyg1IlSBoiRIk2kwGiHcwOFOxYzDFJg/qQuUP
CrtCBkQkIUm5thJRSF06I4ksZJm5RpwEdVdAnKKz8gk3mD1dfClxhzBoXO6nxR0xJCxNzO17p1rZ
NY/srRrpd8z2/bH8sJj1e8z82UQcNXYAo2Kc2AmMyYRmhS1B4VWvHVsDt2GfMBWSHJKqBzIOeUrS
qaJsOiWg12omnARexFxQI4bSt2ILWXr6slB91RU3zVGfnthhoknWks1ItXVMxXWguq77Pvmk0F21
eaJ3bB5SGlomazrRxbxtRsqyOaU6aWsvHZv8ZTnl7QGxEAZh7r2Kx9o6FfcKt8fnkurErQxYsDgb
3wotJiYFk5M0r06p5BIlDwG9RPHTQM3HNHdoTn+lc0dLACNbw+HKyRAyDIjfCU2/ZgqP2cQEUKaD
8NjixSPWB53Hk6+1b1Oeo2ZtXtZlX50p9o5XRc9WVfqvRhK8JYTFFo52Lkru1JaOso07uscKk0z6
KqmPLBUXU3XuqomS39n4iPsWPXzaFHA3Kenu2dzUgb7rfblxidazvK462Eknkd99fyCB7PMcbczm
h660ffmtpKfQTzgxzvWmmjSgky7cBIyrE8N8w4t2rdfG3jEwiLb6yjTkSyYozKw9ufctgrq5trDS
4DIzJwAg6loM+zOO/Ut91I5aP/ccpqKHgCKqSnhXWvhqG5uwvuxIL5eiWNfxdQxE15Hb4ikWlNTC
b+RuSPpcTeaN0etQbnqGMsdug2XPpnway3NdNPe1KYpT7US0dyKcdlBprspU9zfWUNEEnk8tp3fN
93ngNPVDV5nigs5x3r/6k0uaO/RqeUUn1dpCHbGM6mZPXo4rigt5WWKuJAdZ4GDbOqEwlS3Q3pXo
yC8EJ611Z+XOamBJOTk8itmOJ1RK39rVXHa51G2brt1VPgY6TmTNujOKc2VwS/WKLaFRILmeFSli
+iZ+lKANWJpVguhCDvw6PufwmRk5T3ij/ZgV4Qn698as/fMYfHIodWl+GTHAVHcdugH+2xy4agj7
OutCXyrJeCtd9o72WeBNoogVG3S4j2DJqImTcb7DjsZYc+tk1KOCQV5kwUfjUV4ZOwfOWtUE/o/Z
bCyZ2lM2Q+EyPQZcDBwtgmDO7pKiC9eWDRbHqhCAO3kKNLEY7RHxLnD+bL8hYDm3U0sQmFlUGqil
iUWEs1u4cZeu45qSBCa+CEBuR4NLd9uT8ihyb9zlObgSJpn3duifertwyClM9HGyAJnca58HQx6H
hUuwYSyJkQJJ25XnAqTM7kKP7SejQ2c2Wd6GvDtIkxODukdrzF8WZnva4B2tvAhtB9ed0cHjy3yj
k0qPi4qJn9I3xIdePIgGBYGC9OriqgapW4WN3Fo6Z/0Q4vzCNLRXjiX+UL/GzEC4tdDoUqnfFDNu
dkbpezRjXXK6aIC3iw6mZxwtFdMd3f6sznNNGG6zyr0z2+gGmnjledyINX2Rw8vggcx3hK85UEv3
FVLlnm3zWngVUGn/2Pej2Bhw+5ZbrInuL9qJlUmuFPAFdWt4eFZF2+6zoFvrMeGkKkIQRBqmUEPs
qKYxVAzwd9QDL8KBuWNmOiYjB1ZgDtkF2VRbPJZadU1lG6Bpy/MuHRWWvtQqTyx6od8xmABCFdl5
9NIrW82JZYqp20nL6zYqvls4gmuBoL+SDzPQeGGyA7Yy/DEJH4b5bUprFhtaCaWQwyYHAsWK5V4P
scdV0t05kzuz9K8urLq74yCwFwLfoResq0Zs81w7sMlbhyH6wj7HLz4ATsQQN//vr5HpoKGSRf7R
FnmbvvT5//wf/5b9r//etMW/neqX8IeU5i/f4uc1sv3N0aXjMgLWLc+hWOaXNbL9DR0bEmNp0plt
SHbFf++goeHL5v1MStNwHRbMf9sie988m3oa16K2xmYrJf/MFlla/xDQNByddLnt4muzLNbJPy6R
zV8cB2NvMLMiWJe+hzgLK6+5T7ThKnKrT7dhBtvVVw7kGsWpyPlvzeLeYFDnaCwEIm0v62FLC9lV
yBEkcmoefeAmNPpu0XVQApIm7N/MtR3GR2PIv1d1dGOVFYKp4iEmxu31kHm7vFn64ty07CslSePK
0E9YtS9bUNGxQCQQJfd5Y7z2xk1DpQN3Zvr9iiWQJzQbM8pgJYybUJvTnde0z5oefx9HsKSsW8xJ
9ID+bilG4zDYLxFeMZOt+ZB+JM4DMbnbXtefbM4EaWehLxyGlfS0S+72r0yWQFJHRhfGu27xWMzc
BAOes2L5CYc93oUlwRzi1zK5HSs6F59dgl9GhQuCNBXH6Za8tk1u26i1o8HZeegdwmh5MWMcmx94
JL6vUkRpSbicyzurA/xFd6iIr77dte5KavtG0KjjnGaO4/T8MWqDqAwq7+iKy7z3cYkYoLrvVumA
vRHsJMzvkDWX+hNV3mC3mE23CRMxGjaKpGQMmF3k1rTA0mmPKJ5UXt0aglvk6XeEkBj4aNTuMj0I
HXfNgwRBTHC7cqrIngxbT2xm5yVgpjzN63EgrdipZDxG1ndPzxdhexDNQzjdOsKky+TRZ4w6W1cJ
U6eQTmuwz0Y+F+HAPBazmxE+uwTvW0ECn0AEsw893ZmV95p38qUoxLPjpSxFOyqitTQ9GAG9ulEG
Sl+96XIiu4haEelGSNYpw5jqzNvAeSzSYB2jAAiVC0BHChC4gA8aF0cKt3Et1CVlDPp9Tzj1Qncf
QpyV1qwtOmqJLwqY7KljNGQZ02MQHh27Q/ACjJqyJ+4w8AYugjafpBtCxFWSY8HIsIe671qkOgSZ
SydYHgekufyCPMPmj7w7diEpZdLd1z2/q7TiaILyAOZ8WDbZUwK2GdPzwNALJ3XTb8zZWDbmjJFf
xUzThZ1RkRn3qyyzl+k872uLvJ2OW0E9f3KPYier7rW5ki+kRXLJaus6w0xB49DF+O6ME4w7nQSO
SVXgU8fTn+W9GTVtnhpPRM7ZxTbuLxI8+SgwIcC0YwNCKYzhNOvTkQTrg5dcCiNiSku9mXOt0TbD
09XRn+5AQjg+IzEeL0A1ibYJwg9MvPS8XJNUYw7eowRaBhnn/6m6L5L6kto+hkj5vvDDS4mggkk1
qZyrQMQ8bIqn2ZifHAdSm8O2IVcp7gqZBvc0S90z4TEaHnz1cDsiX6rLbR2zDMqT6ajZxnkc4TLj
RuDwcs8ZG27SlAPLBGLF5FbpU7wEmuXRzLsuRrwIjsGQxZiIbVAhI0w4LLM/yG7nm9kLgdmNjoPD
x8XROPb9mG7rYVob3Gbt6t2Ub9OXs6MbbghIYXomfek/V8w4AhCFKaCzEc9HEtnnutk6g72IymM3
MLtVHteAFbeHfiez2YsGd8xiCNmmp0mPDzIEk0np3Ys27BatmEo+HKGz3VG09RI4lN0ObN/Nhe7O
92QkGRiNq0jY16XdHCLbeQ5z+b0v3gkvLw2li0P9vEVMtZBO9erN6YPFgqQRKd8Hms6hL4GNbWYD
2mInH5KrjnVLKYLnZnButabmzKwysrSfd1dGc3I5EjXRWpZPRnSf9eHK8tLnMN70Fs9slo5dIuOK
hDg6C1zEoTwKJXnTXA1IVyixWtb20jROXe+8ZEn2wQu8FzhaovlAlHLhYJOz08eYhajbsOiKnmOz
BQu0P5mWkgAmOk1dIZKXQiGejqjPUY11tb2ynBmrBpwsZlBbeWF4BDzV2YPp7LzQuYh4WyT2Zav8
MWMeXpUIZSJacgSACPvoom7WpVfdBgnzsFB4nDAREpNogBmFX2C8s074KVFZkkhyHqTOn7Ikq6ri
7AzAnHgLXr4wmMPBSLFm93Xmo/FNGlXbMn+RstsGeooB9gZp1sNYhySTUKBg/G9nkyqb8gr25NFG
m1PH5mWPXrWNML0Yz65od0HorFN/IgKyjj0u+rQWsoyxqzUCKnrVPwLru57nKJqnc4VpVI/wBJom
UgRrYpU+RunCaO/lFOwMZfLhvUw55MapMsRIBaMc1m8x1o66YHsLhw743tY8v3CqRNW1bvppZekB
95LpjunKhc1BN5XTTrQ2nQS4905SnG2HueEqjJedXa9iLnetVZ8UfJXJ96CcN9n85urR0fWbS9/I
9gWwLaaAdAHRzJ1sspmSBgQb3KJVA34ueOLElGXFhPrVd19tnmhd6JHwKLmtQ26tS2pFo4EZB3FF
7j+ypGWa2ToEh8ODiGkx6+ZBt09ee2FtwqRfsveBiEmAv8WBo+3nVEx3MZOplA6Aeji78VNkmyhX
qxtLF2hmzJUeBI8eUkSqOp2LgaGdkO5+1O1lYp3Y6ZA/L1HhV2oUnZ1y1F2kFy4H0musPpOCR/HB
O3FqWnKmuzcIakw1LUU5o+PKfK59rCyDw2mbKuwhvCy6T+BC9trA9F7CRAEhaguWr/kUk1srp9jX
lViNgU2EG3+V+fbnD+XX0RuP9MVn++//5W38r29FOdVRELb/8e8//Nux/Mhv2/rjo71+KX/7M3/4
H5v/+Ppy8FEsX9qXH/5l9SUvOXcf9XTz0XQpv4j6X3/+qf/wVb7T3796KqK8vWMopPwnv/oW/9RP
+uNv9LNU5W4qP/7bf3orurxVv78gKvJf+1bUufsHmvTrd/T1O/mjb5C+8Bvu3vnOtvfN4XyPXAq4
VP3g+J2y2f35y4b4ZlmuobMQ+OnLtFDy6/3qBfq9l+CP/3R/e6X/6KX84Q/w8p4RSYmato7e2l+/
An8zzoC+/jMvxG++z29eCN79hoS9+Prx4wthfbMQxJhEhX758l/zhfjtk+HvvCN+94UQ+jce9viH
otKvH7yyP74jSHg7wjD/9kL9Vd8Rv1UY/dkXgo8GD766tJ2f3/v/8EIIj2WtNH/6hf6Cn4l/8uLw
R28FB0OSBOP+5U3/41uBAiCLNwoXjb/Yh+EXUv5fvSgYHhMQwUz36weE+69fAEkRL0MJhxnHX+0F
+MnjZYLc/6uvAC1QDjEDsgLqx28+BCQQpGQOZJk/ffkve3/4bWnzn70acFmUUrcsg/3L14/f3Cjt
bzi3DEuIv95n4WelG1O9f/WtwEBPFwJn29cPrnu//jA436BEDESyf9XPwk/vzd8cOf7xrPS7l0Nu
CAw1PUP86jD06xfA/Wa6fAw846/+WfjpLfp//0L8b+auWKdhGIj+SsROVUJCy0CXLpVaoFIlBjY3
cSGSU5DTDOUL+AY2Rga+IuK/eJc4wVFcC3CHjG0SPftsv/Pz6c60RSDHB+qrZgKmlm4IfzAeIYUI
Bep7OhXomnWntQALYLkjqWmM2a53PRygnCFooHaYvbPAZYB7Gy6cuQBlGEfB6Dz01d6ow4YIrCFX
7ax3bIjdSjAcH8EbDP0hIjGUPtcef0rRw5bpD47wFzvHRlAiYCfiUm8mPDMpzkMv1Hqs+1zprLIc
ZtjEasr3SH1W0LyUuPR70uLHUgpqD2tpqH+u+tdFNrap/nOGGweYjB5xUk7qWrXyhqVQrVMgSiY8
ZJ/xNGFbr6uMm3H+adzVSavpGgVYsdhzsgPWlBrxtKFo2kPOdQkKqCoi5wq1oovD7J1Si/c4SNeU
aWo2n5Zq2oz8/+y3FC/869UwQppyd+3OnEkEAPbeHZN7CxLIyBWpeMt2iKxuWewt2JqnFjRwjCva
IllzySMLCNyPK8hMshgYc1m8w4jFhwUNMscVbclknK+TiFtg4J1dYZrqxBYYULcrzK1ARkZuGyB4
WleQe1F8mihOLSDSeK4QNROcrlDHIjtACUpSwrPZ4Ux835wZdr1AfRZo+qzt4eiNSHAmJ98AAAD/
/w==</cx:binary>
              </cx:geoCache>
            </cx:geography>
          </cx:layoutPr>
        </cx:series>
      </cx:plotAreaRegion>
    </cx:plotArea>
    <cx:legend pos="r" align="min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37AD8-DA96-498C-93F2-BFFA9788A477}" type="datetimeFigureOut">
              <a:rPr lang="cs-CZ" smtClean="0"/>
              <a:t>02.06.2025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F8193-1FEE-4A7A-91CD-CD66AF2EAD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4602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FFCE3-EB5B-45B7-AB16-03B331CFE1F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7189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92DF0-1D6C-2C3E-68A7-337689E5A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EC19302-BC2A-1AF1-FEA0-CEB8FF3BFA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60A9FEE-7B56-2278-8CE7-C9B9ADF0A4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FF80095-57FE-A38F-A79F-2E4FCCE3FE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FFCE3-EB5B-45B7-AB16-03B331CFE1F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5236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1F808-5F4A-4246-23FC-8C0978B4F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B3D3076-8DA8-6CB1-7725-9560345818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83F4A3F-F69C-DCBF-21BE-C860143662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A760DF8-6149-4ABB-2435-4A6383C094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FFCE3-EB5B-45B7-AB16-03B331CFE1F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0654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cs-CZ" dirty="0">
              <a:latin typeface="Apto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F8193-1FEE-4A7A-91CD-CD66AF2EAD9B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4393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F8193-1FEE-4A7A-91CD-CD66AF2EAD9B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17729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71DD6C-C35F-A90B-42C5-DE97FC33A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CF0129D-85D5-04E7-D84C-9C8E5AB54E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A85A517-3689-CFBF-C2EF-B173102A3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9EF85D4-CACE-8A87-5DF3-FCEAB72300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F8193-1FEE-4A7A-91CD-CD66AF2EAD9B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00546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F8193-1FEE-4A7A-91CD-CD66AF2EAD9B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07086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015AF5-F378-FAB5-CD6D-CB6DD5D2B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5A9AA4D-CA45-6FCC-C9BF-BD0D279862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1EEBEF1-D12B-F527-18BD-CBB036E5FA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Připomínám  červnové výkazy. Přehled je uveden v prezentaci.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B609894-7DF6-2B3F-686A-633001D3A9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F8193-1FEE-4A7A-91CD-CD66AF2EAD9B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64035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E2D8C-DA65-B41C-3EC1-1D8A65FE4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02624A-6115-EAAA-033A-EA854D08DF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B64ED3-4E3A-ACE1-4D0E-09D2C10897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670A3-2A07-BC52-BB30-4649414C90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F8193-1FEE-4A7A-91CD-CD66AF2EAD9B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93088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5000000000000000000" pitchFamily="2" charset="2"/>
              <a:buChar char="•"/>
            </a:pPr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F8193-1FEE-4A7A-91CD-CD66AF2EAD9B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50220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E4FDEC-48F0-0750-626C-4421A264C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6E31D1-4251-936A-D796-9C833FD488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55A0FA-977E-079B-D461-535678E84A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D975D1-F814-5639-BCD2-3CE251E434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F8193-1FEE-4A7A-91CD-CD66AF2EAD9B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7144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C7C6F-3768-069B-01F8-37D6E10D4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A802D1C-7031-9801-BE17-6C493D8501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D95C78B-9699-DD0B-88EC-626C170FD1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9825042-A748-243B-67FD-E762511FD5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FFCE3-EB5B-45B7-AB16-03B331CFE1F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40419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err="1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F8193-1FEE-4A7A-91CD-CD66AF2EAD9B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6458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776E6-574B-BE90-D95B-BA682901E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6B9BD86-5C03-5272-27DE-E87DA86402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520E19F-EF3C-C8CF-EC78-CFE12D3B50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5A333E0-2DCB-78B2-437B-B6A0F90776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FFCE3-EB5B-45B7-AB16-03B331CFE1F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5443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96163-0B3F-BE54-2DBE-C8D44A23F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61DB0FE-0EB5-902C-9723-9E8DD30AF6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5672E70-00D4-EAF0-024E-2836C6DF1E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9F98739-AE8C-D672-4B34-4D953F331D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FFCE3-EB5B-45B7-AB16-03B331CFE1F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7749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16FD89-69A1-9B1E-5EEE-5FE1B5F67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8714C77-B3D5-4FB5-EA4F-5F0E2D7A89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55964AE-E0DF-72C8-8EB0-F427EE1AB8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2E9C9AE-C9FC-541B-8AEF-8B47D26064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FFCE3-EB5B-45B7-AB16-03B331CFE1F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1139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03CBF-C3C4-928E-54EF-69DB8F642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10C2470-B09B-CFBB-C058-227478576E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FD0E3DF-3699-AD97-5122-FCD20278C2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DD825F2-64F1-1C94-20C4-C9826E5E89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FFCE3-EB5B-45B7-AB16-03B331CFE1F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246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74F47-6AA2-A727-A4F0-0ECB992935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907F6CE-FBE5-108B-30AC-E1829DFE4B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3B03A7E-14C7-CBC1-457C-B0F7B34624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CB2D6D1-F5C0-357B-8A52-1ACC98898E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FFCE3-EB5B-45B7-AB16-03B331CFE1F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745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FFCE3-EB5B-45B7-AB16-03B331CFE1F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793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110FC-8574-A123-EDED-87C62F2E2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308CCC8-3D75-149B-4F04-F97BC03590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E678924-9FDC-3647-0F50-40B727278C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9D490CF-C190-66D4-CC4F-363669319E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FFCE3-EB5B-45B7-AB16-03B331CFE1F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5635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370C36-D987-AC13-ABE2-59CCDAE49A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DFDB687-F09E-5593-4D99-2AA9CE5974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3CBC0E-5624-9B9C-AD2E-108EF471D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4BC5-4C44-4AA6-BED6-D0E00F038A8C}" type="datetimeFigureOut">
              <a:rPr lang="cs-CZ" smtClean="0"/>
              <a:t>02.06.2025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8D22664-3E49-264D-1C4D-B49CC698C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A911AA-FA2B-5913-58DC-FB532E4DE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BFE3A-F541-43DB-8FBD-728C572763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453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DF77FA-E04A-FDA2-8B40-577C05C7E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94A605C-A5BA-8E94-9708-5617060C11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44DEFBB-5A97-C166-EDB5-829922851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4BC5-4C44-4AA6-BED6-D0E00F038A8C}" type="datetimeFigureOut">
              <a:rPr lang="cs-CZ" smtClean="0"/>
              <a:t>02.06.2025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F8841A-0DE8-E674-BD5B-EEB2A3CF8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EE5808-5C1C-5B5D-C2D6-7F9B39EF3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BFE3A-F541-43DB-8FBD-728C572763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6800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2AF23C3-7B85-944D-09F6-386E4C49FB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24F713B-AA68-1CC7-321D-91135AAFC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305DA4-7B3F-72A7-F811-90D6E390A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4BC5-4C44-4AA6-BED6-D0E00F038A8C}" type="datetimeFigureOut">
              <a:rPr lang="cs-CZ" smtClean="0"/>
              <a:t>02.06.2025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DCA782-2098-3367-1FFB-71BDB7E3F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1B7EAA4-8892-B188-2D20-3B9AB14A3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BFE3A-F541-43DB-8FBD-728C572763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380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2CFC94-E556-EB04-E773-0C4D09559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272D28-F23C-181C-A6DD-EF74AE6D2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518C404-7F38-C28F-CD75-0FCA9F134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4BC5-4C44-4AA6-BED6-D0E00F038A8C}" type="datetimeFigureOut">
              <a:rPr lang="cs-CZ" smtClean="0"/>
              <a:t>02.06.2025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D94E69-999E-1CF1-C1B0-DE8164AD8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810A37D-645B-BE1B-749E-BABE0704D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BFE3A-F541-43DB-8FBD-728C572763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8705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7DD7ED-1138-152C-2B3D-C9BD70D07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0B665B8-B21A-0604-6DCD-4B351829B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1B09236-D237-3AC7-B626-27D4F34FC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4BC5-4C44-4AA6-BED6-D0E00F038A8C}" type="datetimeFigureOut">
              <a:rPr lang="cs-CZ" smtClean="0"/>
              <a:t>02.06.2025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BE8FE85-21A8-4AF8-A268-4C3B8BBE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B71D6AC-F9C8-9640-A5A0-504D3C3F7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BFE3A-F541-43DB-8FBD-728C572763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4549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2695F6-2BC2-A8C9-EE83-DF5721D8F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13841C-5195-9070-EB07-9710831B13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045EE55-F552-4AC9-A994-F0F2BB113F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FB53192-F7C2-859A-DB4E-EFE132463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4BC5-4C44-4AA6-BED6-D0E00F038A8C}" type="datetimeFigureOut">
              <a:rPr lang="cs-CZ" smtClean="0"/>
              <a:t>02.06.2025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5490288-F92B-1940-C9E8-D199878E6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32BD139-8568-8D68-0B78-23614283E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BFE3A-F541-43DB-8FBD-728C572763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2832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77D27C-0A2B-A0FC-66AA-6FC198DE1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B255BAF-C880-A1D2-B1A4-5B880C498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9171913-84E4-083F-C24B-03B1DFB5EC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6EFBD18-4815-CB47-E3E9-80F2D10BE2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CEA3F62-22A7-56E9-03E0-AE0A683F22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048ED42-799F-7D4A-23E6-65101F3C3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4BC5-4C44-4AA6-BED6-D0E00F038A8C}" type="datetimeFigureOut">
              <a:rPr lang="cs-CZ" smtClean="0"/>
              <a:t>02.06.2025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2281BA2-929E-961C-EF33-F8C9D794D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A0DD32E-1B2F-E5A3-339E-97D2C19CF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BFE3A-F541-43DB-8FBD-728C572763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6801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8C96CE-33F1-47F7-A05A-9A47FAD4B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9D84EA8-6D9A-092D-8F75-9DC6C7173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4BC5-4C44-4AA6-BED6-D0E00F038A8C}" type="datetimeFigureOut">
              <a:rPr lang="cs-CZ" smtClean="0"/>
              <a:t>02.06.2025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FE93D82-5377-6458-866C-FDFEEC421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E3DE2BF-45AB-B3C3-E8C1-2D2B83A00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BFE3A-F541-43DB-8FBD-728C572763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2954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F4634AB-7E36-43AB-80AD-985BADBB6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4BC5-4C44-4AA6-BED6-D0E00F038A8C}" type="datetimeFigureOut">
              <a:rPr lang="cs-CZ" smtClean="0"/>
              <a:t>02.06.2025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1CF90F0-0805-A867-1694-351192CDB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A5D5A6E-37B5-FA68-4B06-AA522165D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BFE3A-F541-43DB-8FBD-728C572763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6135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A7AEDD-A3C9-71EF-235E-1AA07208A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946959-991B-4748-8BB9-3D45CB27A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A3905C3-29F3-B8DD-2F95-560B3E609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A5DD378-3285-AF0D-1C01-9FCAF3B7B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4BC5-4C44-4AA6-BED6-D0E00F038A8C}" type="datetimeFigureOut">
              <a:rPr lang="cs-CZ" smtClean="0"/>
              <a:t>02.06.2025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15E5AA5-434A-B21B-F233-06CF4EAE7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59CB1DD-2C03-8375-9081-4E134BC97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BFE3A-F541-43DB-8FBD-728C572763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3143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85D3CE-EE03-AF6F-2897-2E4652E89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EA741F8-728E-7FAB-48BF-0359E4B7E3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C49DEA8-69CA-EE87-2D12-540437BCA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721B274-21EB-A83C-E7C6-28E8F12ED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4BC5-4C44-4AA6-BED6-D0E00F038A8C}" type="datetimeFigureOut">
              <a:rPr lang="cs-CZ" smtClean="0"/>
              <a:t>02.06.2025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A5A7223-34EA-D42C-9CA3-313EC4F11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D24B412-FDB4-8D36-C437-28FC7E8F0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BFE3A-F541-43DB-8FBD-728C572763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7711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2F12182-A9F3-2316-9E90-1C9A41C8D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C5EDE78-68CF-BA59-8CA7-BABF6EABA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C0405F1-969E-71C0-3A3E-27174EEF88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324BC5-4C44-4AA6-BED6-D0E00F038A8C}" type="datetimeFigureOut">
              <a:rPr lang="cs-CZ" smtClean="0"/>
              <a:t>02.06.2025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BD045F-66E4-70DD-2B2B-862478058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A99DA71-271A-031D-103B-29635353B4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8BFE3A-F541-43DB-8FBD-728C572763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2537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du.gov.cz/co-prinasi-novela-skolskeho-zakona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e-sbirka.cz/sb/2025/150/0000-00-00?zalozka=text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npi.cz/vzdelavani/15-vzdelavaci-programy/89963-pojdme-do-toho-krajska-konference-k-aktualnim-zmenam-v-rvp-pv-25" TargetMode="External"/><Relationship Id="rId4" Type="http://schemas.openxmlformats.org/officeDocument/2006/relationships/hyperlink" Target="https://edu.gov.cz/dokumenty/metodicke-materialy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14/relationships/chartEx" Target="../charts/chartEx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14/relationships/chartEx" Target="../charts/chartEx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snímek obrazovky, design&#10;&#10;Obsah vygenerovaný umělou inteligencí může být nesprávný.">
            <a:extLst>
              <a:ext uri="{FF2B5EF4-FFF2-40B4-BE49-F238E27FC236}">
                <a16:creationId xmlns:a16="http://schemas.microsoft.com/office/drawing/2014/main" id="{133043A3-6AA2-077D-0FB1-3F47757E9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1172" cy="6858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C5A24E5-18BA-0B47-D64B-C03FEF3DD60F}"/>
              </a:ext>
            </a:extLst>
          </p:cNvPr>
          <p:cNvSpPr txBox="1"/>
          <p:nvPr/>
        </p:nvSpPr>
        <p:spPr>
          <a:xfrm>
            <a:off x="9231086" y="152400"/>
            <a:ext cx="230777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3E353F"/>
                </a:solidFill>
                <a:latin typeface="Grotesque darker"/>
                <a:ea typeface="Open Sans" panose="020B0606030504020204" pitchFamily="34" charset="0"/>
                <a:cs typeface="Open Sans" panose="020B0606030504020204" pitchFamily="34" charset="0"/>
                <a:sym typeface="Open Sans 1 Bold"/>
              </a:rPr>
              <a:t>REGISTRAČNÍ ČÍSLO PROJEKTU: </a:t>
            </a:r>
            <a:br>
              <a:rPr lang="en-US" sz="1200" b="1">
                <a:solidFill>
                  <a:srgbClr val="3E353F"/>
                </a:solidFill>
                <a:latin typeface="Grotesque darker"/>
                <a:ea typeface="Open Sans" panose="020B0606030504020204" pitchFamily="34" charset="0"/>
                <a:cs typeface="Open Sans" panose="020B0606030504020204" pitchFamily="34" charset="0"/>
                <a:sym typeface="Open Sans 1 Bold"/>
              </a:rPr>
            </a:br>
            <a:r>
              <a:rPr lang="en-US" sz="1200" b="1">
                <a:solidFill>
                  <a:srgbClr val="3E353F"/>
                </a:solidFill>
                <a:latin typeface="Grotesque darker"/>
                <a:ea typeface="Open Sans" panose="020B0606030504020204" pitchFamily="34" charset="0"/>
                <a:cs typeface="Open Sans" panose="020B0606030504020204" pitchFamily="34" charset="0"/>
                <a:sym typeface="Open Sans 1 Bold"/>
              </a:rPr>
              <a:t>CZ.02.02.02/00/22_005/0004237</a:t>
            </a:r>
            <a:endParaRPr lang="cs-CZ" sz="1200" b="1">
              <a:latin typeface="Grotesque darker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3D22C48-AE5A-62EF-D853-D1605F86C3E8}"/>
              </a:ext>
            </a:extLst>
          </p:cNvPr>
          <p:cNvSpPr txBox="1"/>
          <p:nvPr/>
        </p:nvSpPr>
        <p:spPr>
          <a:xfrm>
            <a:off x="4027713" y="3559628"/>
            <a:ext cx="3777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>
                <a:latin typeface="Grotesque darker"/>
              </a:rPr>
              <a:t>2. ČERVNA 2025</a:t>
            </a:r>
          </a:p>
        </p:txBody>
      </p:sp>
    </p:spTree>
    <p:extLst>
      <p:ext uri="{BB962C8B-B14F-4D97-AF65-F5344CB8AC3E}">
        <p14:creationId xmlns:p14="http://schemas.microsoft.com/office/powerpoint/2010/main" val="3773562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11657-D588-DBFA-A525-A87330C8F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, řada/pruh&#10;&#10;Obsah vygenerovaný umělou inteligencí může být nesprávný.">
            <a:extLst>
              <a:ext uri="{FF2B5EF4-FFF2-40B4-BE49-F238E27FC236}">
                <a16:creationId xmlns:a16="http://schemas.microsoft.com/office/drawing/2014/main" id="{A63B17B0-E066-02B1-EB74-0222924919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425" y="-74796"/>
            <a:ext cx="12192000" cy="6858000"/>
          </a:xfrm>
          <a:prstGeom prst="rect">
            <a:avLst/>
          </a:prstGeom>
        </p:spPr>
      </p:pic>
      <p:sp>
        <p:nvSpPr>
          <p:cNvPr id="17" name="Nadpis 16">
            <a:extLst>
              <a:ext uri="{FF2B5EF4-FFF2-40B4-BE49-F238E27FC236}">
                <a16:creationId xmlns:a16="http://schemas.microsoft.com/office/drawing/2014/main" id="{B900266E-7A2C-0F28-C76B-FE9A8C8FF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5612"/>
            <a:ext cx="10515600" cy="1081788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06508C"/>
                </a:solidFill>
                <a:latin typeface="+mn-lt"/>
                <a:ea typeface="+mn-ea"/>
                <a:cs typeface="+mn-cs"/>
              </a:rPr>
              <a:t>Preferovaná forma předávání informací z MŠMT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8EB9F68-4472-5725-F57B-2C0B8A25F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CAB6-A05C-4A95-8CFC-CBC4B30854B9}" type="slidenum">
              <a:rPr lang="cs-CZ" smtClean="0"/>
              <a:t>10</a:t>
            </a:fld>
            <a:endParaRPr lang="cs-CZ"/>
          </a:p>
        </p:txBody>
      </p:sp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6C293D66-E0D4-FA84-7C16-AD1BF4081071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8200" y="1799523"/>
            <a:ext cx="9457623" cy="606241"/>
          </a:xfrm>
        </p:spPr>
        <p:txBody>
          <a:bodyPr/>
          <a:lstStyle/>
          <a:p>
            <a:r>
              <a:rPr lang="cs-CZ" sz="2000" b="0">
                <a:solidFill>
                  <a:srgbClr val="72BDE9"/>
                </a:solidFill>
              </a:rPr>
              <a:t>Dotazníkové</a:t>
            </a:r>
            <a:r>
              <a:rPr lang="cs-CZ" b="0"/>
              <a:t> </a:t>
            </a:r>
            <a:r>
              <a:rPr lang="cs-CZ" sz="2000" b="0">
                <a:solidFill>
                  <a:srgbClr val="72BDE9"/>
                </a:solidFill>
              </a:rPr>
              <a:t>šetření, osobní rozhovory s řediteli/ředitelkami ZŠ a MŠ v celé ČR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41EC216-B675-B0CD-4A7E-397758D99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5765"/>
            <a:ext cx="10515600" cy="3771198"/>
          </a:xfrm>
        </p:spPr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u="sng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Seřazeno od nejvyšší preference:</a:t>
            </a:r>
          </a:p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cs-CZ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Vzorový dokument</a:t>
            </a:r>
          </a:p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cs-CZ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Stručná infografika</a:t>
            </a:r>
          </a:p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cs-CZ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Seminář/webinář/konference</a:t>
            </a:r>
          </a:p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cs-CZ" sz="20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Podcast</a:t>
            </a:r>
            <a:endParaRPr lang="cs-CZ" sz="20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cs-CZ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Vícestránková metodika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7166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ACBF8-176B-6B71-EDC8-41923734D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, řada/pruh&#10;&#10;Obsah vygenerovaný umělou inteligencí může být nesprávný.">
            <a:extLst>
              <a:ext uri="{FF2B5EF4-FFF2-40B4-BE49-F238E27FC236}">
                <a16:creationId xmlns:a16="http://schemas.microsoft.com/office/drawing/2014/main" id="{4F65091F-8186-0EF5-D0AA-AB804C95B9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425" y="0"/>
            <a:ext cx="12192000" cy="6858000"/>
          </a:xfrm>
          <a:prstGeom prst="rect">
            <a:avLst/>
          </a:prstGeom>
        </p:spPr>
      </p:pic>
      <p:sp>
        <p:nvSpPr>
          <p:cNvPr id="17" name="Nadpis 16">
            <a:extLst>
              <a:ext uri="{FF2B5EF4-FFF2-40B4-BE49-F238E27FC236}">
                <a16:creationId xmlns:a16="http://schemas.microsoft.com/office/drawing/2014/main" id="{8757C9A8-1B30-385B-483E-D5B2F636A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023" y="779318"/>
            <a:ext cx="10506777" cy="972054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06508C"/>
                </a:solidFill>
                <a:latin typeface="+mn-lt"/>
                <a:ea typeface="+mn-ea"/>
                <a:cs typeface="+mn-cs"/>
              </a:rPr>
              <a:t>Preference kanálů čerpání metodické podpory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D75ADB6-FEE4-9155-6185-52336952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CAB6-A05C-4A95-8CFC-CBC4B30854B9}" type="slidenum">
              <a:rPr lang="cs-CZ" smtClean="0"/>
              <a:t>11</a:t>
            </a:fld>
            <a:endParaRPr lang="cs-CZ"/>
          </a:p>
        </p:txBody>
      </p:sp>
      <p:graphicFrame>
        <p:nvGraphicFramePr>
          <p:cNvPr id="13" name="Graf 12">
            <a:extLst>
              <a:ext uri="{FF2B5EF4-FFF2-40B4-BE49-F238E27FC236}">
                <a16:creationId xmlns:a16="http://schemas.microsoft.com/office/drawing/2014/main" id="{2DF2FD59-C9C6-0A87-45A7-E3F0546A66B9}"/>
              </a:ext>
            </a:extLst>
          </p:cNvPr>
          <p:cNvGraphicFramePr>
            <a:graphicFrameLocks/>
          </p:cNvGraphicFramePr>
          <p:nvPr/>
        </p:nvGraphicFramePr>
        <p:xfrm>
          <a:off x="1972168" y="4070354"/>
          <a:ext cx="3942987" cy="2381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2B807FC-1D06-5CEC-AE95-D816C02C0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18509"/>
            <a:ext cx="10515600" cy="3737841"/>
          </a:xfrm>
        </p:spPr>
        <p:txBody>
          <a:bodyPr/>
          <a:lstStyle/>
          <a:p>
            <a:pPr marL="0" indent="0">
              <a:buNone/>
            </a:pPr>
            <a:r>
              <a:rPr lang="cs-CZ" sz="2800" u="sng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Seřazeno od nejvyšší preference:</a:t>
            </a:r>
          </a:p>
          <a:p>
            <a:pPr marL="0" indent="0">
              <a:buNone/>
            </a:pPr>
            <a:endParaRPr lang="cs-CZ" sz="1000" u="sng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cs-CZ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Konzultace s regionálním metodikem (osobní, telefonická, online, emailová)</a:t>
            </a:r>
          </a:p>
          <a:p>
            <a:pPr>
              <a:spcAft>
                <a:spcPts val="1200"/>
              </a:spcAft>
            </a:pPr>
            <a:r>
              <a:rPr lang="cs-CZ" sz="20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Centrální metodická emailová adresa Středního článku</a:t>
            </a:r>
          </a:p>
          <a:p>
            <a:pPr>
              <a:spcAft>
                <a:spcPts val="1200"/>
              </a:spcAft>
            </a:pPr>
            <a:r>
              <a:rPr lang="cs-CZ" sz="20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Pravidelný měsíční </a:t>
            </a:r>
            <a:r>
              <a:rPr lang="cs-CZ" sz="2000" kern="10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infoservis</a:t>
            </a:r>
            <a:r>
              <a:rPr lang="cs-CZ" sz="20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cs-CZ" sz="2000" kern="10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Youtube</a:t>
            </a:r>
            <a:r>
              <a:rPr lang="cs-CZ" sz="20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cs-CZ" sz="20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Centrální metodická telefonní linka Středního článku</a:t>
            </a:r>
          </a:p>
          <a:p>
            <a:pPr>
              <a:spcAft>
                <a:spcPts val="1200"/>
              </a:spcAft>
            </a:pPr>
            <a:r>
              <a:rPr lang="cs-CZ" sz="20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Facebooková stránka Středního článku</a:t>
            </a:r>
          </a:p>
          <a:p>
            <a:endParaRPr lang="cs-CZ" u="sng" kern="10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2800" u="sng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2800" u="sng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E1BDAEB-8B23-E800-7385-539494A8AA81}"/>
              </a:ext>
            </a:extLst>
          </p:cNvPr>
          <p:cNvSpPr txBox="1"/>
          <p:nvPr/>
        </p:nvSpPr>
        <p:spPr>
          <a:xfrm>
            <a:off x="847023" y="1746398"/>
            <a:ext cx="10668554" cy="648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000" err="1">
                <a:solidFill>
                  <a:srgbClr val="72BDE9"/>
                </a:solidFill>
              </a:rPr>
              <a:t>Jaké</a:t>
            </a:r>
            <a:r>
              <a:rPr lang="en-US" sz="2000">
                <a:solidFill>
                  <a:srgbClr val="72BDE9"/>
                </a:solidFill>
              </a:rPr>
              <a:t> „</a:t>
            </a:r>
            <a:r>
              <a:rPr lang="en-US" sz="2000" err="1">
                <a:solidFill>
                  <a:srgbClr val="72BDE9"/>
                </a:solidFill>
              </a:rPr>
              <a:t>kanály</a:t>
            </a:r>
            <a:r>
              <a:rPr lang="en-US" sz="2000">
                <a:solidFill>
                  <a:srgbClr val="72BDE9"/>
                </a:solidFill>
              </a:rPr>
              <a:t>“ pro </a:t>
            </a:r>
            <a:r>
              <a:rPr lang="en-US" sz="2000" err="1">
                <a:solidFill>
                  <a:srgbClr val="72BDE9"/>
                </a:solidFill>
              </a:rPr>
              <a:t>čerpání</a:t>
            </a:r>
            <a:r>
              <a:rPr lang="en-US" sz="2000">
                <a:solidFill>
                  <a:srgbClr val="72BDE9"/>
                </a:solidFill>
              </a:rPr>
              <a:t> </a:t>
            </a:r>
            <a:r>
              <a:rPr lang="en-US" sz="2000" err="1">
                <a:solidFill>
                  <a:srgbClr val="72BDE9"/>
                </a:solidFill>
              </a:rPr>
              <a:t>metodické</a:t>
            </a:r>
            <a:r>
              <a:rPr lang="en-US" sz="2000">
                <a:solidFill>
                  <a:srgbClr val="72BDE9"/>
                </a:solidFill>
              </a:rPr>
              <a:t> </a:t>
            </a:r>
            <a:r>
              <a:rPr lang="en-US" sz="2000" err="1">
                <a:solidFill>
                  <a:srgbClr val="72BDE9"/>
                </a:solidFill>
              </a:rPr>
              <a:t>podpory</a:t>
            </a:r>
            <a:r>
              <a:rPr lang="en-US" sz="2000">
                <a:solidFill>
                  <a:srgbClr val="72BDE9"/>
                </a:solidFill>
              </a:rPr>
              <a:t> </a:t>
            </a:r>
            <a:r>
              <a:rPr lang="en-US" sz="2000" err="1">
                <a:solidFill>
                  <a:srgbClr val="72BDE9"/>
                </a:solidFill>
              </a:rPr>
              <a:t>poskytované</a:t>
            </a:r>
            <a:r>
              <a:rPr lang="en-US" sz="2000">
                <a:solidFill>
                  <a:srgbClr val="72BDE9"/>
                </a:solidFill>
              </a:rPr>
              <a:t> </a:t>
            </a:r>
            <a:r>
              <a:rPr lang="en-US" sz="2000" err="1">
                <a:solidFill>
                  <a:srgbClr val="72BDE9"/>
                </a:solidFill>
              </a:rPr>
              <a:t>Středním</a:t>
            </a:r>
            <a:r>
              <a:rPr lang="en-US" sz="2000">
                <a:solidFill>
                  <a:srgbClr val="72BDE9"/>
                </a:solidFill>
              </a:rPr>
              <a:t> </a:t>
            </a:r>
            <a:r>
              <a:rPr lang="en-US" sz="2000" err="1">
                <a:solidFill>
                  <a:srgbClr val="72BDE9"/>
                </a:solidFill>
              </a:rPr>
              <a:t>článkem</a:t>
            </a:r>
            <a:r>
              <a:rPr lang="en-US" sz="2000">
                <a:solidFill>
                  <a:srgbClr val="72BDE9"/>
                </a:solidFill>
              </a:rPr>
              <a:t> </a:t>
            </a:r>
            <a:r>
              <a:rPr lang="en-US" sz="2000" err="1">
                <a:solidFill>
                  <a:srgbClr val="72BDE9"/>
                </a:solidFill>
              </a:rPr>
              <a:t>podpory</a:t>
            </a:r>
            <a:r>
              <a:rPr lang="cs-CZ" sz="2000">
                <a:solidFill>
                  <a:srgbClr val="72BDE9"/>
                </a:solidFill>
              </a:rPr>
              <a:t> </a:t>
            </a:r>
            <a:r>
              <a:rPr lang="en-US" sz="2000" err="1">
                <a:solidFill>
                  <a:srgbClr val="72BDE9"/>
                </a:solidFill>
              </a:rPr>
              <a:t>již</a:t>
            </a:r>
            <a:r>
              <a:rPr lang="en-US" sz="2000">
                <a:solidFill>
                  <a:srgbClr val="72BDE9"/>
                </a:solidFill>
              </a:rPr>
              <a:t> </a:t>
            </a:r>
            <a:r>
              <a:rPr lang="en-US" sz="2000" err="1">
                <a:solidFill>
                  <a:srgbClr val="72BDE9"/>
                </a:solidFill>
              </a:rPr>
              <a:t>využíváte</a:t>
            </a:r>
            <a:r>
              <a:rPr lang="en-US" sz="2000">
                <a:solidFill>
                  <a:srgbClr val="72BDE9"/>
                </a:solidFill>
              </a:rPr>
              <a:t> </a:t>
            </a:r>
            <a:r>
              <a:rPr lang="en-US" sz="2000" err="1">
                <a:solidFill>
                  <a:srgbClr val="72BDE9"/>
                </a:solidFill>
              </a:rPr>
              <a:t>či</a:t>
            </a:r>
            <a:r>
              <a:rPr lang="en-US" sz="2000">
                <a:solidFill>
                  <a:srgbClr val="72BDE9"/>
                </a:solidFill>
              </a:rPr>
              <a:t> </a:t>
            </a:r>
            <a:r>
              <a:rPr lang="en-US" sz="2000" err="1">
                <a:solidFill>
                  <a:srgbClr val="72BDE9"/>
                </a:solidFill>
              </a:rPr>
              <a:t>plánujete</a:t>
            </a:r>
            <a:r>
              <a:rPr lang="en-US" sz="2000">
                <a:solidFill>
                  <a:srgbClr val="72BDE9"/>
                </a:solidFill>
              </a:rPr>
              <a:t> </a:t>
            </a:r>
            <a:r>
              <a:rPr lang="en-US" sz="2000" err="1">
                <a:solidFill>
                  <a:srgbClr val="72BDE9"/>
                </a:solidFill>
              </a:rPr>
              <a:t>využívat</a:t>
            </a:r>
            <a:r>
              <a:rPr lang="en-US" sz="2000">
                <a:solidFill>
                  <a:srgbClr val="72BDE9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94256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B2E81-6DF3-2146-A3AF-05CA1C584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, řada/pruh&#10;&#10;Obsah vygenerovaný umělou inteligencí může být nesprávný.">
            <a:extLst>
              <a:ext uri="{FF2B5EF4-FFF2-40B4-BE49-F238E27FC236}">
                <a16:creationId xmlns:a16="http://schemas.microsoft.com/office/drawing/2014/main" id="{C164CC13-1C70-8CAB-4714-9CDD93F834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425" y="0"/>
            <a:ext cx="12192000" cy="68580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DC3F7D0-22B4-20D9-F2C3-A0C3BC66B17B}"/>
              </a:ext>
            </a:extLst>
          </p:cNvPr>
          <p:cNvSpPr txBox="1"/>
          <p:nvPr/>
        </p:nvSpPr>
        <p:spPr>
          <a:xfrm>
            <a:off x="3016331" y="1357997"/>
            <a:ext cx="104938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cs-CZ" sz="1800">
                <a:solidFill>
                  <a:srgbClr val="06508C"/>
                </a:solidFill>
              </a:rPr>
            </a:br>
            <a:endParaRPr lang="cs-CZ"/>
          </a:p>
        </p:txBody>
      </p:sp>
      <p:sp>
        <p:nvSpPr>
          <p:cNvPr id="17" name="Nadpis 16">
            <a:extLst>
              <a:ext uri="{FF2B5EF4-FFF2-40B4-BE49-F238E27FC236}">
                <a16:creationId xmlns:a16="http://schemas.microsoft.com/office/drawing/2014/main" id="{AD211770-BED9-CBD2-ED0A-BE550AEF5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06508C"/>
                </a:solidFill>
                <a:latin typeface="+mn-lt"/>
                <a:ea typeface="+mn-ea"/>
                <a:cs typeface="+mn-cs"/>
              </a:rPr>
              <a:t>Preference služeb poskytovaných SČ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8795074-4C27-9A6E-EBDC-BE570A999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CAB6-A05C-4A95-8CFC-CBC4B30854B9}" type="slidenum">
              <a:rPr lang="cs-CZ" smtClean="0"/>
              <a:t>12</a:t>
            </a:fld>
            <a:endParaRPr lang="cs-CZ"/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5F6F7CE7-F2C2-6D0C-32A5-5C2369FF1E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61491" y="1375344"/>
            <a:ext cx="4321696" cy="823912"/>
          </a:xfrm>
        </p:spPr>
        <p:txBody>
          <a:bodyPr/>
          <a:lstStyle/>
          <a:p>
            <a:r>
              <a:rPr lang="cs-CZ" sz="2000" b="0">
                <a:solidFill>
                  <a:srgbClr val="72BDE9"/>
                </a:solidFill>
              </a:rPr>
              <a:t>Dotazníkové šetření</a:t>
            </a:r>
          </a:p>
        </p:txBody>
      </p:sp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7C1E6612-17CC-919C-8E42-9C8E1CEAC037}"/>
              </a:ext>
            </a:extLst>
          </p:cNvPr>
          <p:cNvGraphicFramePr>
            <a:graphicFrameLocks/>
          </p:cNvGraphicFramePr>
          <p:nvPr/>
        </p:nvGraphicFramePr>
        <p:xfrm>
          <a:off x="6573460" y="1721030"/>
          <a:ext cx="4321696" cy="2205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Zástupný obsah 12">
            <a:extLst>
              <a:ext uri="{FF2B5EF4-FFF2-40B4-BE49-F238E27FC236}">
                <a16:creationId xmlns:a16="http://schemas.microsoft.com/office/drawing/2014/main" id="{C65AA112-793C-4794-8978-4A2FB696B22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50833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F924D-1963-42CC-2975-160935A11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, řada/pruh&#10;&#10;Obsah vygenerovaný umělou inteligencí může být nesprávný.">
            <a:extLst>
              <a:ext uri="{FF2B5EF4-FFF2-40B4-BE49-F238E27FC236}">
                <a16:creationId xmlns:a16="http://schemas.microsoft.com/office/drawing/2014/main" id="{D46AEFB9-E953-C850-4D8D-5D8DABCD07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042C784-A600-EF86-2225-935B2FBCB896}"/>
              </a:ext>
            </a:extLst>
          </p:cNvPr>
          <p:cNvSpPr txBox="1"/>
          <p:nvPr/>
        </p:nvSpPr>
        <p:spPr>
          <a:xfrm>
            <a:off x="3061486" y="1367522"/>
            <a:ext cx="104938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cs-CZ" sz="1800">
                <a:solidFill>
                  <a:srgbClr val="06508C"/>
                </a:solidFill>
              </a:rPr>
            </a:br>
            <a:endParaRPr lang="cs-CZ"/>
          </a:p>
        </p:txBody>
      </p:sp>
      <p:sp>
        <p:nvSpPr>
          <p:cNvPr id="17" name="Nadpis 16">
            <a:extLst>
              <a:ext uri="{FF2B5EF4-FFF2-40B4-BE49-F238E27FC236}">
                <a16:creationId xmlns:a16="http://schemas.microsoft.com/office/drawing/2014/main" id="{6B2FCDA9-7D09-1DE9-75FC-2DB09C041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94" y="630018"/>
            <a:ext cx="10670406" cy="1060670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06508C"/>
                </a:solidFill>
                <a:latin typeface="+mn-lt"/>
                <a:ea typeface="+mn-ea"/>
                <a:cs typeface="+mn-cs"/>
              </a:rPr>
              <a:t>Preference</a:t>
            </a:r>
            <a:r>
              <a:rPr lang="cs-CZ" sz="4000">
                <a:solidFill>
                  <a:srgbClr val="06508C"/>
                </a:solidFill>
                <a:latin typeface="+mn-lt"/>
                <a:ea typeface="+mn-ea"/>
                <a:cs typeface="+mn-cs"/>
              </a:rPr>
              <a:t> témat metodické podpory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312C12A-CBDE-F805-7EC5-C0BB2A39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CAB6-A05C-4A95-8CFC-CBC4B30854B9}" type="slidenum">
              <a:rPr lang="cs-CZ" smtClean="0"/>
              <a:t>13</a:t>
            </a:fld>
            <a:endParaRPr lang="cs-CZ"/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A8BEA5C6-C760-8C08-1030-DF13CAC87D7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83394" y="1579418"/>
            <a:ext cx="4499793" cy="741288"/>
          </a:xfrm>
        </p:spPr>
        <p:txBody>
          <a:bodyPr/>
          <a:lstStyle/>
          <a:p>
            <a:r>
              <a:rPr lang="cs-CZ" sz="2000" b="0">
                <a:solidFill>
                  <a:srgbClr val="72BDE9"/>
                </a:solidFill>
              </a:rPr>
              <a:t>Dotazníkové šetření</a:t>
            </a:r>
          </a:p>
          <a:p>
            <a:pPr marL="0" indent="0">
              <a:buNone/>
            </a:pPr>
            <a:endParaRPr lang="cs-CZ" sz="2000" b="0">
              <a:solidFill>
                <a:srgbClr val="72BDE9"/>
              </a:solidFill>
            </a:endParaRP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2C7465FF-3536-8B24-1A60-20D85288985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044195"/>
          <a:ext cx="10515600" cy="4132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25424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42D73-0E73-F76B-AB1D-F46740BA8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snímek obrazovky, text&#10;&#10;Obsah vygenerovaný umělou inteligencí může být nesprávný.">
            <a:extLst>
              <a:ext uri="{FF2B5EF4-FFF2-40B4-BE49-F238E27FC236}">
                <a16:creationId xmlns:a16="http://schemas.microsoft.com/office/drawing/2014/main" id="{FB5369E2-FD9A-3E78-5407-0AC826AA8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7"/>
            <a:ext cx="12196744" cy="686104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F4BEC24-0518-2D84-6545-1363C26FF5AA}"/>
              </a:ext>
            </a:extLst>
          </p:cNvPr>
          <p:cNvSpPr txBox="1"/>
          <p:nvPr/>
        </p:nvSpPr>
        <p:spPr>
          <a:xfrm>
            <a:off x="1338942" y="1015723"/>
            <a:ext cx="8719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>
                <a:solidFill>
                  <a:schemeClr val="tx2">
                    <a:lumMod val="75000"/>
                    <a:lumOff val="25000"/>
                  </a:schemeClr>
                </a:solidFill>
                <a:latin typeface="Grotesque darker"/>
                <a:ea typeface="Open Sans Extrabold" panose="020B0606030504020204" pitchFamily="34" charset="0"/>
                <a:cs typeface="Open Sans Extrabold" panose="020B0606030504020204" pitchFamily="34" charset="0"/>
                <a:sym typeface="League Spartan"/>
              </a:rPr>
              <a:t>PROJEDNÁVANÁ LEGISLATIVA</a:t>
            </a:r>
            <a:endParaRPr lang="cs-CZ" sz="4000">
              <a:solidFill>
                <a:schemeClr val="tx2">
                  <a:lumMod val="75000"/>
                  <a:lumOff val="25000"/>
                </a:schemeClr>
              </a:solidFill>
              <a:latin typeface="Grotesque darker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DD59E63-83A6-4B79-D9D2-3518561353DA}"/>
              </a:ext>
            </a:extLst>
          </p:cNvPr>
          <p:cNvSpPr txBox="1"/>
          <p:nvPr/>
        </p:nvSpPr>
        <p:spPr>
          <a:xfrm>
            <a:off x="1338942" y="2190538"/>
            <a:ext cx="11256444" cy="123110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cs-CZ" sz="2800">
                <a:solidFill>
                  <a:srgbClr val="72BDE9"/>
                </a:solidFill>
                <a:latin typeface="Aptos"/>
                <a:cs typeface="Arial"/>
              </a:rPr>
              <a:t>„</a:t>
            </a:r>
            <a:r>
              <a:rPr lang="cs-CZ" sz="2800">
                <a:solidFill>
                  <a:srgbClr val="46B1E1"/>
                </a:solidFill>
                <a:latin typeface="Aptos"/>
                <a:cs typeface="Arial"/>
              </a:rPr>
              <a:t>ÚNOROVÁ</a:t>
            </a:r>
            <a:r>
              <a:rPr lang="cs-CZ" sz="2800" b="0">
                <a:solidFill>
                  <a:srgbClr val="46B1E1"/>
                </a:solidFill>
                <a:latin typeface="Aptos"/>
                <a:cs typeface="Arial"/>
              </a:rPr>
              <a:t>“ </a:t>
            </a:r>
            <a:r>
              <a:rPr lang="cs-CZ" sz="2800">
                <a:solidFill>
                  <a:srgbClr val="46B1E1"/>
                </a:solidFill>
                <a:latin typeface="Aptos"/>
                <a:cs typeface="Arial"/>
              </a:rPr>
              <a:t>NOVELA ŠKOLSKÉHO ZÁKONA</a:t>
            </a:r>
            <a:endParaRPr lang="cs-CZ" sz="2800" b="0">
              <a:solidFill>
                <a:srgbClr val="72BDE9"/>
              </a:solidFill>
              <a:latin typeface="Aptos"/>
              <a:cs typeface="Arial"/>
            </a:endParaRPr>
          </a:p>
          <a:p>
            <a:endParaRPr lang="cs-CZ" sz="2800">
              <a:solidFill>
                <a:srgbClr val="46B1E1"/>
              </a:solidFill>
              <a:latin typeface="Aptos"/>
              <a:cs typeface="Arial"/>
            </a:endParaRPr>
          </a:p>
          <a:p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97AF0C5-6C89-A898-61AB-A55BE743BFEC}"/>
              </a:ext>
            </a:extLst>
          </p:cNvPr>
          <p:cNvSpPr txBox="1"/>
          <p:nvPr/>
        </p:nvSpPr>
        <p:spPr>
          <a:xfrm>
            <a:off x="1338942" y="3238193"/>
            <a:ext cx="8092440" cy="3785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kern="100">
                <a:effectLst/>
                <a:latin typeface="Aptos"/>
                <a:ea typeface="Aptos" panose="020B0004020202020204" pitchFamily="34" charset="0"/>
                <a:cs typeface="Times New Roman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64CA48-DB39-D298-DCE2-6193AB4C1598}"/>
              </a:ext>
            </a:extLst>
          </p:cNvPr>
          <p:cNvSpPr txBox="1"/>
          <p:nvPr/>
        </p:nvSpPr>
        <p:spPr>
          <a:xfrm>
            <a:off x="1336676" y="2987469"/>
            <a:ext cx="9601199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 err="1">
                <a:solidFill>
                  <a:srgbClr val="424242"/>
                </a:solidFill>
                <a:ea typeface="+mn-lt"/>
                <a:cs typeface="+mn-lt"/>
              </a:rPr>
              <a:t>Poslanecká</a:t>
            </a:r>
            <a:r>
              <a:rPr lang="en-US" sz="2000" dirty="0">
                <a:solidFill>
                  <a:srgbClr val="424242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24242"/>
                </a:solidFill>
                <a:ea typeface="+mn-lt"/>
                <a:cs typeface="+mn-lt"/>
              </a:rPr>
              <a:t>sněmovna</a:t>
            </a:r>
            <a:r>
              <a:rPr lang="en-US" sz="2000" dirty="0">
                <a:solidFill>
                  <a:srgbClr val="424242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24242"/>
                </a:solidFill>
                <a:ea typeface="+mn-lt"/>
                <a:cs typeface="+mn-lt"/>
              </a:rPr>
              <a:t>minulý</a:t>
            </a:r>
            <a:r>
              <a:rPr lang="en-US" sz="2000" dirty="0">
                <a:solidFill>
                  <a:srgbClr val="424242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24242"/>
                </a:solidFill>
                <a:ea typeface="+mn-lt"/>
                <a:cs typeface="+mn-lt"/>
              </a:rPr>
              <a:t>týden</a:t>
            </a:r>
            <a:r>
              <a:rPr lang="en-US" sz="2000" dirty="0">
                <a:solidFill>
                  <a:srgbClr val="424242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24242"/>
                </a:solidFill>
                <a:ea typeface="+mn-lt"/>
                <a:cs typeface="+mn-lt"/>
              </a:rPr>
              <a:t>ve</a:t>
            </a:r>
            <a:r>
              <a:rPr lang="en-US" sz="2000" dirty="0">
                <a:solidFill>
                  <a:srgbClr val="424242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24242"/>
                </a:solidFill>
                <a:ea typeface="+mn-lt"/>
                <a:cs typeface="+mn-lt"/>
              </a:rPr>
              <a:t>třetím</a:t>
            </a:r>
            <a:r>
              <a:rPr lang="en-US" sz="2000" dirty="0">
                <a:solidFill>
                  <a:srgbClr val="424242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24242"/>
                </a:solidFill>
                <a:ea typeface="+mn-lt"/>
                <a:cs typeface="+mn-lt"/>
              </a:rPr>
              <a:t>čtení</a:t>
            </a:r>
            <a:r>
              <a:rPr lang="en-US" sz="2000" dirty="0">
                <a:solidFill>
                  <a:srgbClr val="424242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24242"/>
                </a:solidFill>
                <a:ea typeface="+mn-lt"/>
                <a:cs typeface="+mn-lt"/>
              </a:rPr>
              <a:t>schválila</a:t>
            </a:r>
            <a:r>
              <a:rPr lang="en-US" sz="2000" dirty="0">
                <a:solidFill>
                  <a:srgbClr val="424242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24242"/>
                </a:solidFill>
                <a:ea typeface="+mn-lt"/>
                <a:cs typeface="+mn-lt"/>
              </a:rPr>
              <a:t>novelu</a:t>
            </a:r>
            <a:r>
              <a:rPr lang="en-US" sz="2000" dirty="0">
                <a:solidFill>
                  <a:srgbClr val="424242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24242"/>
                </a:solidFill>
                <a:ea typeface="+mn-lt"/>
                <a:cs typeface="+mn-lt"/>
              </a:rPr>
              <a:t>školského</a:t>
            </a:r>
            <a:r>
              <a:rPr lang="en-US" sz="2000" dirty="0">
                <a:solidFill>
                  <a:srgbClr val="424242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24242"/>
                </a:solidFill>
                <a:ea typeface="+mn-lt"/>
                <a:cs typeface="+mn-lt"/>
              </a:rPr>
              <a:t>zákona</a:t>
            </a:r>
            <a:r>
              <a:rPr lang="en-US" sz="2000" dirty="0">
                <a:solidFill>
                  <a:srgbClr val="424242"/>
                </a:solidFill>
                <a:ea typeface="+mn-lt"/>
                <a:cs typeface="+mn-lt"/>
              </a:rPr>
              <a:t>. </a:t>
            </a:r>
            <a:r>
              <a:rPr lang="en-US" sz="2000" dirty="0" err="1">
                <a:solidFill>
                  <a:srgbClr val="424242"/>
                </a:solidFill>
                <a:ea typeface="+mn-lt"/>
                <a:cs typeface="+mn-lt"/>
              </a:rPr>
              <a:t>Návrh</a:t>
            </a:r>
            <a:r>
              <a:rPr lang="en-US" sz="2000" dirty="0">
                <a:solidFill>
                  <a:srgbClr val="424242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24242"/>
                </a:solidFill>
                <a:ea typeface="+mn-lt"/>
                <a:cs typeface="+mn-lt"/>
              </a:rPr>
              <a:t>nyní</a:t>
            </a:r>
            <a:r>
              <a:rPr lang="en-US" sz="2000" dirty="0">
                <a:solidFill>
                  <a:srgbClr val="424242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24242"/>
                </a:solidFill>
                <a:ea typeface="+mn-lt"/>
                <a:cs typeface="+mn-lt"/>
              </a:rPr>
              <a:t>míří</a:t>
            </a:r>
            <a:r>
              <a:rPr lang="en-US" sz="2000" dirty="0">
                <a:solidFill>
                  <a:srgbClr val="424242"/>
                </a:solidFill>
                <a:ea typeface="+mn-lt"/>
                <a:cs typeface="+mn-lt"/>
              </a:rPr>
              <a:t> k </a:t>
            </a:r>
            <a:r>
              <a:rPr lang="en-US" sz="2000" dirty="0" err="1">
                <a:solidFill>
                  <a:srgbClr val="424242"/>
                </a:solidFill>
                <a:ea typeface="+mn-lt"/>
                <a:cs typeface="+mn-lt"/>
              </a:rPr>
              <a:t>projednání</a:t>
            </a:r>
            <a:r>
              <a:rPr lang="en-US" sz="2000" dirty="0">
                <a:solidFill>
                  <a:srgbClr val="424242"/>
                </a:solidFill>
                <a:ea typeface="+mn-lt"/>
                <a:cs typeface="+mn-lt"/>
              </a:rPr>
              <a:t> do </a:t>
            </a:r>
            <a:r>
              <a:rPr lang="en-US" sz="2000" dirty="0" err="1">
                <a:solidFill>
                  <a:srgbClr val="424242"/>
                </a:solidFill>
                <a:ea typeface="+mn-lt"/>
                <a:cs typeface="+mn-lt"/>
              </a:rPr>
              <a:t>Senátu</a:t>
            </a:r>
            <a:r>
              <a:rPr lang="en-US" sz="2000" dirty="0">
                <a:solidFill>
                  <a:srgbClr val="424242"/>
                </a:solidFill>
                <a:ea typeface="+mn-lt"/>
                <a:cs typeface="+mn-lt"/>
              </a:rPr>
              <a:t>.</a:t>
            </a:r>
          </a:p>
          <a:p>
            <a:endParaRPr lang="en-US" sz="2000" dirty="0">
              <a:solidFill>
                <a:srgbClr val="424242"/>
              </a:solidFill>
            </a:endParaRPr>
          </a:p>
          <a:p>
            <a:r>
              <a:rPr lang="en-US" sz="2000" dirty="0">
                <a:solidFill>
                  <a:srgbClr val="1B2140"/>
                </a:solidFill>
                <a:latin typeface="Aptos"/>
                <a:hlinkClick r:id="rId4"/>
              </a:rPr>
              <a:t>Co </a:t>
            </a:r>
            <a:r>
              <a:rPr lang="en-US" sz="2000" dirty="0">
                <a:solidFill>
                  <a:srgbClr val="1B2140"/>
                </a:solidFill>
                <a:ea typeface="+mn-lt"/>
                <a:cs typeface="+mn-lt"/>
                <a:hlinkClick r:id="rId4"/>
              </a:rPr>
              <a:t>přináší novela školského zákona? - edu.gov.cz</a:t>
            </a:r>
            <a:endParaRPr lang="en-US" sz="2000" dirty="0">
              <a:solidFill>
                <a:srgbClr val="000000"/>
              </a:solidFill>
              <a:latin typeface="Aptos"/>
            </a:endParaRPr>
          </a:p>
          <a:p>
            <a:endParaRPr lang="en-US" sz="2000" dirty="0">
              <a:solidFill>
                <a:srgbClr val="424242"/>
              </a:solidFill>
            </a:endParaRPr>
          </a:p>
          <a:p>
            <a:r>
              <a:rPr lang="en-US" sz="2000" dirty="0">
                <a:solidFill>
                  <a:srgbClr val="424242"/>
                </a:solidFill>
              </a:rPr>
              <a:t>INFOSERVIS SPECIÁL: 20. 6. 2025 online </a:t>
            </a:r>
            <a:r>
              <a:rPr lang="en-US" sz="2000" dirty="0" err="1">
                <a:solidFill>
                  <a:srgbClr val="424242"/>
                </a:solidFill>
              </a:rPr>
              <a:t>na</a:t>
            </a:r>
            <a:r>
              <a:rPr lang="en-US" sz="2000" dirty="0">
                <a:solidFill>
                  <a:srgbClr val="424242"/>
                </a:solidFill>
              </a:rPr>
              <a:t> </a:t>
            </a:r>
            <a:r>
              <a:rPr lang="en-US" sz="2000" dirty="0" err="1">
                <a:solidFill>
                  <a:srgbClr val="424242"/>
                </a:solidFill>
              </a:rPr>
              <a:t>youtube</a:t>
            </a:r>
            <a:r>
              <a:rPr lang="en-US" sz="2000" dirty="0">
                <a:solidFill>
                  <a:srgbClr val="424242"/>
                </a:solidFill>
              </a:rPr>
              <a:t> MŠMT – </a:t>
            </a:r>
            <a:r>
              <a:rPr lang="en-US" sz="2000" dirty="0" err="1">
                <a:solidFill>
                  <a:srgbClr val="424242"/>
                </a:solidFill>
              </a:rPr>
              <a:t>odkaz</a:t>
            </a:r>
            <a:r>
              <a:rPr lang="en-US" sz="2000" dirty="0">
                <a:solidFill>
                  <a:srgbClr val="424242"/>
                </a:solidFill>
              </a:rPr>
              <a:t> </a:t>
            </a:r>
            <a:r>
              <a:rPr lang="en-US" sz="2000" dirty="0" err="1">
                <a:solidFill>
                  <a:srgbClr val="424242"/>
                </a:solidFill>
              </a:rPr>
              <a:t>zveřejníme</a:t>
            </a:r>
            <a:r>
              <a:rPr lang="en-US" sz="2000" dirty="0">
                <a:solidFill>
                  <a:srgbClr val="424242"/>
                </a:solidFill>
              </a:rPr>
              <a:t> </a:t>
            </a:r>
          </a:p>
          <a:p>
            <a:r>
              <a:rPr lang="en-US" sz="2000" dirty="0">
                <a:solidFill>
                  <a:srgbClr val="424242"/>
                </a:solidFill>
              </a:rPr>
              <a:t>(</a:t>
            </a:r>
            <a:r>
              <a:rPr lang="en-US" sz="2000" dirty="0" err="1">
                <a:solidFill>
                  <a:srgbClr val="424242"/>
                </a:solidFill>
              </a:rPr>
              <a:t>debata</a:t>
            </a:r>
            <a:r>
              <a:rPr lang="en-US" sz="2000" dirty="0">
                <a:solidFill>
                  <a:srgbClr val="424242"/>
                </a:solidFill>
              </a:rPr>
              <a:t> </a:t>
            </a:r>
            <a:r>
              <a:rPr lang="en-US" sz="2000" dirty="0" err="1">
                <a:solidFill>
                  <a:srgbClr val="424242"/>
                </a:solidFill>
              </a:rPr>
              <a:t>ředitelů</a:t>
            </a:r>
            <a:r>
              <a:rPr lang="en-US" sz="2000" dirty="0">
                <a:solidFill>
                  <a:srgbClr val="424242"/>
                </a:solidFill>
              </a:rPr>
              <a:t> </a:t>
            </a:r>
            <a:r>
              <a:rPr lang="en-US" sz="2000" dirty="0" err="1">
                <a:solidFill>
                  <a:srgbClr val="424242"/>
                </a:solidFill>
              </a:rPr>
              <a:t>sekce</a:t>
            </a:r>
            <a:r>
              <a:rPr lang="en-US" sz="2000" dirty="0">
                <a:solidFill>
                  <a:srgbClr val="424242"/>
                </a:solidFill>
              </a:rPr>
              <a:t> II. MŠMT o </a:t>
            </a:r>
            <a:r>
              <a:rPr lang="en-US" sz="2000" dirty="0" err="1">
                <a:solidFill>
                  <a:srgbClr val="424242"/>
                </a:solidFill>
              </a:rPr>
              <a:t>novele</a:t>
            </a:r>
            <a:r>
              <a:rPr lang="en-US" sz="2000" dirty="0">
                <a:solidFill>
                  <a:srgbClr val="424242"/>
                </a:solidFill>
              </a:rPr>
              <a:t> </a:t>
            </a:r>
            <a:r>
              <a:rPr lang="en-US" sz="2000" dirty="0" err="1">
                <a:solidFill>
                  <a:srgbClr val="424242"/>
                </a:solidFill>
              </a:rPr>
              <a:t>školského</a:t>
            </a:r>
            <a:r>
              <a:rPr lang="en-US" sz="2000" dirty="0">
                <a:solidFill>
                  <a:srgbClr val="424242"/>
                </a:solidFill>
              </a:rPr>
              <a:t> </a:t>
            </a:r>
            <a:r>
              <a:rPr lang="en-US" sz="2000" dirty="0" err="1">
                <a:solidFill>
                  <a:srgbClr val="424242"/>
                </a:solidFill>
              </a:rPr>
              <a:t>zákona</a:t>
            </a:r>
            <a:r>
              <a:rPr lang="en-US" sz="2000" dirty="0">
                <a:solidFill>
                  <a:srgbClr val="424242"/>
                </a:solidFill>
              </a:rPr>
              <a:t>)  </a:t>
            </a:r>
            <a:endParaRPr lang="en-US" dirty="0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12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E2EFF-7865-BACE-A3B1-A6B6D05F5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snímek obrazovky, text&#10;&#10;Obsah vygenerovaný umělou inteligencí může být nesprávný.">
            <a:extLst>
              <a:ext uri="{FF2B5EF4-FFF2-40B4-BE49-F238E27FC236}">
                <a16:creationId xmlns:a16="http://schemas.microsoft.com/office/drawing/2014/main" id="{C9F4C639-076F-87CA-F9C5-4CD0898A0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7"/>
            <a:ext cx="12186584" cy="686104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8064514-90DB-7572-1ED5-7583BEE4B912}"/>
              </a:ext>
            </a:extLst>
          </p:cNvPr>
          <p:cNvSpPr txBox="1"/>
          <p:nvPr/>
        </p:nvSpPr>
        <p:spPr>
          <a:xfrm>
            <a:off x="1338942" y="600087"/>
            <a:ext cx="8719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>
                <a:solidFill>
                  <a:schemeClr val="tx2">
                    <a:lumMod val="75000"/>
                    <a:lumOff val="25000"/>
                  </a:schemeClr>
                </a:solidFill>
                <a:latin typeface="Grotesque darker"/>
                <a:ea typeface="Open Sans Extrabold" panose="020B0606030504020204" pitchFamily="34" charset="0"/>
                <a:cs typeface="Open Sans Extrabold" panose="020B0606030504020204" pitchFamily="34" charset="0"/>
                <a:sym typeface="League Spartan"/>
              </a:rPr>
              <a:t>PROJEDNÁVANÁ LEGISLATIVA</a:t>
            </a:r>
            <a:endParaRPr lang="cs-CZ" sz="4000">
              <a:solidFill>
                <a:schemeClr val="tx2">
                  <a:lumMod val="75000"/>
                  <a:lumOff val="25000"/>
                </a:schemeClr>
              </a:solidFill>
              <a:latin typeface="Grotesque darker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30E5E13-8CCA-2174-A145-55D097664AC4}"/>
              </a:ext>
            </a:extLst>
          </p:cNvPr>
          <p:cNvSpPr txBox="1"/>
          <p:nvPr/>
        </p:nvSpPr>
        <p:spPr>
          <a:xfrm>
            <a:off x="1338942" y="1203899"/>
            <a:ext cx="11256444" cy="123110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cs-CZ" sz="2800">
                <a:solidFill>
                  <a:srgbClr val="72BDE9"/>
                </a:solidFill>
                <a:latin typeface="Aptos"/>
                <a:cs typeface="Arial"/>
              </a:rPr>
              <a:t>„</a:t>
            </a:r>
            <a:r>
              <a:rPr lang="cs-CZ" sz="2800">
                <a:solidFill>
                  <a:srgbClr val="46B1E1"/>
                </a:solidFill>
                <a:latin typeface="Aptos"/>
                <a:cs typeface="Arial"/>
              </a:rPr>
              <a:t>ODKLADOVÁ</a:t>
            </a:r>
            <a:r>
              <a:rPr lang="cs-CZ" sz="2800" b="0">
                <a:solidFill>
                  <a:srgbClr val="46B1E1"/>
                </a:solidFill>
                <a:latin typeface="Aptos"/>
                <a:cs typeface="Arial"/>
              </a:rPr>
              <a:t>“ </a:t>
            </a:r>
            <a:r>
              <a:rPr lang="cs-CZ" sz="2800">
                <a:solidFill>
                  <a:srgbClr val="46B1E1"/>
                </a:solidFill>
                <a:latin typeface="Aptos"/>
                <a:cs typeface="Arial"/>
              </a:rPr>
              <a:t>NOVELA ŠKOLSKÉHO ZÁKONA</a:t>
            </a:r>
            <a:endParaRPr lang="cs-CZ" sz="2800" b="0">
              <a:solidFill>
                <a:srgbClr val="72BDE9"/>
              </a:solidFill>
              <a:latin typeface="Aptos"/>
              <a:cs typeface="Arial"/>
            </a:endParaRPr>
          </a:p>
          <a:p>
            <a:endParaRPr lang="cs-CZ" sz="2800">
              <a:solidFill>
                <a:srgbClr val="46B1E1"/>
              </a:solidFill>
              <a:latin typeface="Aptos"/>
              <a:cs typeface="Arial"/>
            </a:endParaRPr>
          </a:p>
          <a:p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7354DF3-766A-436D-AEF7-B0CC9F234458}"/>
              </a:ext>
            </a:extLst>
          </p:cNvPr>
          <p:cNvSpPr txBox="1"/>
          <p:nvPr/>
        </p:nvSpPr>
        <p:spPr>
          <a:xfrm>
            <a:off x="1338942" y="2111552"/>
            <a:ext cx="8092440" cy="437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SzPts val="1000"/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2000" b="1" kern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OŠD bude možný pouze</a:t>
            </a:r>
            <a:r>
              <a:rPr lang="cs-CZ" sz="2000" kern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:</a:t>
            </a:r>
            <a:endParaRPr lang="cs-CZ" sz="20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cs-CZ" sz="2000" b="1" kern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Dlouhodobý zdravotní stav dítěte</a:t>
            </a:r>
            <a:r>
              <a:rPr lang="cs-CZ" sz="2000" kern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neumožňuje účast ve vyučování.</a:t>
            </a:r>
            <a:endParaRPr lang="cs-CZ" sz="20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cs-CZ" sz="2000" kern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Žádost musí být doplněna </a:t>
            </a:r>
            <a:r>
              <a:rPr lang="cs-CZ" sz="2000" b="1" kern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doporučujícím posouzením</a:t>
            </a:r>
            <a:r>
              <a:rPr lang="cs-CZ" sz="2000" kern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:</a:t>
            </a:r>
            <a:endParaRPr lang="cs-CZ" sz="20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lvl="2" indent="-228600" algn="just">
              <a:buSzPts val="1000"/>
              <a:buFont typeface="Symbol" panose="05050102010706020507" pitchFamily="18" charset="2"/>
              <a:buChar char=""/>
              <a:tabLst>
                <a:tab pos="1371600" algn="l"/>
              </a:tabLst>
            </a:pPr>
            <a:r>
              <a:rPr lang="cs-CZ" sz="2000" kern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Odborného lékaře (nikoli pediatra) nebo klinického psychologa</a:t>
            </a:r>
            <a:endParaRPr lang="cs-CZ" sz="20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lvl="2" indent="-228600" algn="just">
              <a:buSzPts val="1000"/>
              <a:buFont typeface="Symbol" panose="05050102010706020507" pitchFamily="18" charset="2"/>
              <a:buChar char=""/>
              <a:tabLst>
                <a:tab pos="1371600" algn="l"/>
              </a:tabLst>
            </a:pPr>
            <a:r>
              <a:rPr lang="cs-CZ" sz="2000" kern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ŠPZ </a:t>
            </a:r>
            <a:endParaRPr lang="cs-CZ" sz="20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2000" b="1" kern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ŠPZ má povinnost</a:t>
            </a:r>
            <a:r>
              <a:rPr lang="cs-CZ" sz="2000" kern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:</a:t>
            </a:r>
            <a:endParaRPr lang="cs-CZ" sz="20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cs-CZ" sz="2000" kern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Vydat </a:t>
            </a:r>
            <a:r>
              <a:rPr lang="cs-CZ" sz="2000" b="1" kern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doporučení podpůrného opatření </a:t>
            </a:r>
            <a:r>
              <a:rPr lang="cs-CZ" sz="2000" kern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podle IVP (kromě dětí vzdělávaných v přípravném stupni ZŠ speciální)</a:t>
            </a:r>
            <a:endParaRPr lang="cs-CZ" sz="20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2000" b="1" kern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Dodatečný odklad nebude možný</a:t>
            </a:r>
            <a:r>
              <a:rPr lang="cs-CZ" sz="2000" kern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:</a:t>
            </a:r>
            <a:endParaRPr lang="cs-CZ" sz="20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cs-CZ" sz="2000" kern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O odklad lze požádat </a:t>
            </a:r>
            <a:r>
              <a:rPr lang="cs-CZ" sz="2000" b="1" kern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pouze v době zápisu</a:t>
            </a:r>
            <a:r>
              <a:rPr lang="cs-CZ" sz="2000" kern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dítěte k povinné školní docházce.</a:t>
            </a:r>
            <a:endParaRPr lang="cs-CZ" sz="20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cs-CZ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D1BDE2-BB10-8A6D-C69E-B09431BB2C5A}"/>
              </a:ext>
            </a:extLst>
          </p:cNvPr>
          <p:cNvSpPr txBox="1"/>
          <p:nvPr/>
        </p:nvSpPr>
        <p:spPr>
          <a:xfrm>
            <a:off x="1344506" y="1719668"/>
            <a:ext cx="1031360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000" dirty="0"/>
              <a:t>Účinnost je navržena od 1. 9. 2025, u části rušící přípravné třídy od 1. 9. 2029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70573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8DF778-E619-8E1F-1E89-224A2EF9A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snímek obrazovky, text&#10;&#10;Obsah vygenerovaný umělou inteligencí může být nesprávný.">
            <a:extLst>
              <a:ext uri="{FF2B5EF4-FFF2-40B4-BE49-F238E27FC236}">
                <a16:creationId xmlns:a16="http://schemas.microsoft.com/office/drawing/2014/main" id="{FCDB81BB-53EA-05EB-296B-8F82ED2209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7"/>
            <a:ext cx="12186584" cy="686104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12787CC-DF54-ECBD-89FD-4C6702DEDA73}"/>
              </a:ext>
            </a:extLst>
          </p:cNvPr>
          <p:cNvSpPr txBox="1"/>
          <p:nvPr/>
        </p:nvSpPr>
        <p:spPr>
          <a:xfrm>
            <a:off x="1338942" y="1015723"/>
            <a:ext cx="8719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>
                <a:solidFill>
                  <a:schemeClr val="tx2">
                    <a:lumMod val="75000"/>
                    <a:lumOff val="25000"/>
                  </a:schemeClr>
                </a:solidFill>
                <a:latin typeface="Grotesque darker"/>
                <a:ea typeface="Open Sans Extrabold" panose="020B0606030504020204" pitchFamily="34" charset="0"/>
                <a:cs typeface="Open Sans Extrabold" panose="020B0606030504020204" pitchFamily="34" charset="0"/>
                <a:sym typeface="League Spartan"/>
              </a:rPr>
              <a:t>PROJEDNÁVANÁ LEGISLATIVA</a:t>
            </a:r>
            <a:endParaRPr lang="cs-CZ" sz="4000">
              <a:solidFill>
                <a:schemeClr val="tx2">
                  <a:lumMod val="75000"/>
                  <a:lumOff val="25000"/>
                </a:schemeClr>
              </a:solidFill>
              <a:latin typeface="Grotesque darker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B491988-13FC-7320-CC5B-780E7E447552}"/>
              </a:ext>
            </a:extLst>
          </p:cNvPr>
          <p:cNvSpPr txBox="1"/>
          <p:nvPr/>
        </p:nvSpPr>
        <p:spPr>
          <a:xfrm>
            <a:off x="1186542" y="1915990"/>
            <a:ext cx="11256444" cy="123110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cs-CZ" sz="2800" dirty="0">
                <a:solidFill>
                  <a:srgbClr val="72BDE9"/>
                </a:solidFill>
                <a:latin typeface="Aptos"/>
                <a:cs typeface="Arial"/>
              </a:rPr>
              <a:t>„</a:t>
            </a:r>
            <a:r>
              <a:rPr lang="cs-CZ" sz="2800" dirty="0">
                <a:solidFill>
                  <a:srgbClr val="46B1E1"/>
                </a:solidFill>
                <a:latin typeface="Aptos"/>
                <a:cs typeface="Arial"/>
              </a:rPr>
              <a:t>ODKLADOVÁ</a:t>
            </a:r>
            <a:r>
              <a:rPr lang="cs-CZ" sz="2800" b="0" dirty="0">
                <a:solidFill>
                  <a:srgbClr val="46B1E1"/>
                </a:solidFill>
                <a:latin typeface="Aptos"/>
                <a:cs typeface="Arial"/>
              </a:rPr>
              <a:t>“ </a:t>
            </a:r>
            <a:r>
              <a:rPr lang="cs-CZ" sz="2800" dirty="0">
                <a:solidFill>
                  <a:srgbClr val="46B1E1"/>
                </a:solidFill>
                <a:latin typeface="Aptos"/>
                <a:cs typeface="Arial"/>
              </a:rPr>
              <a:t>NOVELA ŠKOLSKÉHO ZÁKONA</a:t>
            </a:r>
            <a:endParaRPr lang="cs-CZ" sz="2800" b="0" dirty="0">
              <a:solidFill>
                <a:srgbClr val="72BDE9"/>
              </a:solidFill>
              <a:latin typeface="Aptos"/>
              <a:cs typeface="Arial"/>
            </a:endParaRPr>
          </a:p>
          <a:p>
            <a:endParaRPr lang="cs-CZ" sz="2800" dirty="0">
              <a:solidFill>
                <a:srgbClr val="46B1E1"/>
              </a:solidFill>
              <a:latin typeface="Aptos"/>
              <a:cs typeface="Arial"/>
            </a:endParaRP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182B42C-B7D3-3EC5-5157-7509225CD8D6}"/>
              </a:ext>
            </a:extLst>
          </p:cNvPr>
          <p:cNvSpPr txBox="1"/>
          <p:nvPr/>
        </p:nvSpPr>
        <p:spPr>
          <a:xfrm>
            <a:off x="1338942" y="2644448"/>
            <a:ext cx="8092440" cy="31037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  <a:buNone/>
            </a:pPr>
            <a:r>
              <a:rPr lang="cs-CZ" sz="2000" b="1" kern="100" dirty="0">
                <a:solidFill>
                  <a:srgbClr val="0F4761"/>
                </a:solidFill>
                <a:effectLst/>
                <a:latin typeface="Aptos Display"/>
                <a:ea typeface="Times New Roman" panose="02020603050405020304" pitchFamily="18" charset="0"/>
                <a:cs typeface="Times New Roman"/>
              </a:rPr>
              <a:t>Postupný nástup nové právní úpravy: </a:t>
            </a:r>
          </a:p>
          <a:p>
            <a:pPr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  <a:buNone/>
            </a:pPr>
            <a:r>
              <a:rPr lang="cs-CZ" sz="2000" kern="100" dirty="0">
                <a:effectLst/>
                <a:latin typeface="Aptos"/>
                <a:ea typeface="Times New Roman" panose="02020603050405020304" pitchFamily="18" charset="0"/>
                <a:cs typeface="Times New Roman"/>
              </a:rPr>
              <a:t>Žádost podaná v roce 2026: </a:t>
            </a:r>
          </a:p>
          <a:p>
            <a:pPr marL="800100" lvl="1" indent="-342900" algn="just">
              <a:lnSpc>
                <a:spcPts val="15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000" kern="0" dirty="0">
                <a:effectLst/>
                <a:latin typeface="Aptos"/>
                <a:ea typeface="Times New Roman" panose="02020603050405020304" pitchFamily="18" charset="0"/>
                <a:cs typeface="Segoe UI"/>
              </a:rPr>
              <a:t>Děti narozené 1. dubna 2020 a mladší </a:t>
            </a:r>
            <a:r>
              <a:rPr lang="cs-CZ" sz="1600" kern="0" dirty="0">
                <a:effectLst/>
                <a:ea typeface="Times New Roman" panose="02020603050405020304" pitchFamily="18" charset="0"/>
                <a:cs typeface="Segoe UI" panose="020B0502040204020203" pitchFamily="34" charset="0"/>
              </a:rPr>
              <a:t>– </a:t>
            </a:r>
            <a:r>
              <a:rPr lang="cs-CZ" sz="1600" kern="0" dirty="0">
                <a:ea typeface="Times New Roman" panose="02020603050405020304" pitchFamily="18" charset="0"/>
                <a:cs typeface="Segoe UI" panose="020B0502040204020203" pitchFamily="34" charset="0"/>
              </a:rPr>
              <a:t>pravidla pro řízení</a:t>
            </a:r>
            <a:r>
              <a:rPr lang="cs-CZ" sz="1600" kern="0" dirty="0">
                <a:effectLst/>
                <a:ea typeface="Times New Roman" panose="02020603050405020304" pitchFamily="18" charset="0"/>
                <a:cs typeface="Segoe UI" panose="020B0502040204020203" pitchFamily="34" charset="0"/>
              </a:rPr>
              <a:t> o povolení odkladu </a:t>
            </a:r>
            <a:r>
              <a:rPr lang="cs-CZ" sz="1600" kern="0" dirty="0">
                <a:ea typeface="Times New Roman" panose="02020603050405020304" pitchFamily="18" charset="0"/>
                <a:cs typeface="Segoe UI" panose="020B0502040204020203" pitchFamily="34" charset="0"/>
              </a:rPr>
              <a:t>budou pro tyto děti stejná jako dosud</a:t>
            </a:r>
            <a:r>
              <a:rPr lang="cs-CZ" sz="1600" kern="0" dirty="0">
                <a:effectLst/>
                <a:ea typeface="Times New Roman" panose="02020603050405020304" pitchFamily="18" charset="0"/>
                <a:cs typeface="Segoe UI" panose="020B0502040204020203" pitchFamily="34" charset="0"/>
              </a:rPr>
              <a:t>. U ostatních dětí se bude povolení odkladu řídit novou právní úpravou.</a:t>
            </a:r>
            <a:endParaRPr lang="cs-CZ" sz="16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Aft>
                <a:spcPts val="800"/>
              </a:spcAft>
              <a:buNone/>
            </a:pPr>
            <a:endParaRPr lang="cs-CZ" sz="2000" kern="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algn="just">
              <a:lnSpc>
                <a:spcPts val="1500"/>
              </a:lnSpc>
              <a:spcAft>
                <a:spcPts val="800"/>
              </a:spcAft>
              <a:buNone/>
            </a:pPr>
            <a:r>
              <a:rPr lang="cs-CZ" sz="2000" kern="100" dirty="0">
                <a:effectLst/>
                <a:latin typeface="Aptos"/>
                <a:ea typeface="Times New Roman" panose="02020603050405020304" pitchFamily="18" charset="0"/>
                <a:cs typeface="Times New Roman"/>
              </a:rPr>
              <a:t>Žádost podaná v roce 2027: </a:t>
            </a:r>
          </a:p>
          <a:p>
            <a:pPr marL="800100" lvl="1" indent="-342900" algn="just">
              <a:lnSpc>
                <a:spcPts val="15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000" kern="0" dirty="0">
                <a:effectLst/>
                <a:latin typeface="Aptos"/>
                <a:ea typeface="Times New Roman" panose="02020603050405020304" pitchFamily="18" charset="0"/>
                <a:cs typeface="Segoe UI"/>
              </a:rPr>
              <a:t>Děti narozené 1. července 2021 a mladší </a:t>
            </a:r>
            <a:r>
              <a:rPr lang="cs-CZ" sz="1800" kern="0" dirty="0">
                <a:effectLst/>
                <a:ea typeface="Times New Roman" panose="02020603050405020304" pitchFamily="18" charset="0"/>
                <a:cs typeface="Segoe UI" panose="020B0502040204020203" pitchFamily="34" charset="0"/>
              </a:rPr>
              <a:t>– </a:t>
            </a:r>
            <a:r>
              <a:rPr lang="cs-CZ" sz="1600" kern="0" dirty="0">
                <a:ea typeface="Times New Roman" panose="02020603050405020304" pitchFamily="18" charset="0"/>
                <a:cs typeface="Segoe UI" panose="020B0502040204020203" pitchFamily="34" charset="0"/>
              </a:rPr>
              <a:t>pravidla pro řízení</a:t>
            </a:r>
            <a:r>
              <a:rPr lang="cs-CZ" sz="1600" kern="0" dirty="0">
                <a:effectLst/>
                <a:ea typeface="Times New Roman" panose="02020603050405020304" pitchFamily="18" charset="0"/>
                <a:cs typeface="Segoe UI" panose="020B0502040204020203" pitchFamily="34" charset="0"/>
              </a:rPr>
              <a:t> o povolení odkladu </a:t>
            </a:r>
            <a:r>
              <a:rPr lang="cs-CZ" sz="1600" kern="0" dirty="0">
                <a:ea typeface="Times New Roman" panose="02020603050405020304" pitchFamily="18" charset="0"/>
                <a:cs typeface="Segoe UI" panose="020B0502040204020203" pitchFamily="34" charset="0"/>
              </a:rPr>
              <a:t>budou pro tyto děti stejná jako dosud</a:t>
            </a:r>
            <a:r>
              <a:rPr lang="cs-CZ" sz="1600" kern="0" dirty="0">
                <a:effectLst/>
                <a:ea typeface="Times New Roman" panose="02020603050405020304" pitchFamily="18" charset="0"/>
                <a:cs typeface="Segoe UI" panose="020B0502040204020203" pitchFamily="34" charset="0"/>
              </a:rPr>
              <a:t>. U ostatních dětí se bude povolení odkladu řídit novou právní úpravou.</a:t>
            </a:r>
            <a:endParaRPr lang="cs-CZ" sz="16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ts val="15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cs-CZ" kern="100" dirty="0">
              <a:effectLst/>
              <a:latin typeface="Times New Roman"/>
              <a:ea typeface="Aptos" panose="020B0004020202020204" pitchFamily="34" charset="0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794006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F2697B-F89D-915F-36D4-17EB70EC5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snímek obrazovky, text&#10;&#10;Obsah vygenerovaný umělou inteligencí může být nesprávný.">
            <a:extLst>
              <a:ext uri="{FF2B5EF4-FFF2-40B4-BE49-F238E27FC236}">
                <a16:creationId xmlns:a16="http://schemas.microsoft.com/office/drawing/2014/main" id="{E25BCA44-58A8-9E22-54DA-0E27ACEA49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B26532D-6F17-BC92-BD78-D5E87975753E}"/>
              </a:ext>
            </a:extLst>
          </p:cNvPr>
          <p:cNvSpPr txBox="1"/>
          <p:nvPr/>
        </p:nvSpPr>
        <p:spPr>
          <a:xfrm>
            <a:off x="1348086" y="719045"/>
            <a:ext cx="871945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4000" b="1">
                <a:solidFill>
                  <a:schemeClr val="tx2">
                    <a:lumMod val="75000"/>
                    <a:lumOff val="25000"/>
                  </a:schemeClr>
                </a:solidFill>
                <a:latin typeface="Aptos"/>
                <a:ea typeface="Open Sans Extrabold"/>
                <a:cs typeface="Open Sans Extrabold"/>
                <a:sym typeface="League Spartan"/>
              </a:rPr>
              <a:t>SCHVÁLENÁ LEGISLATIVA</a:t>
            </a:r>
            <a:endParaRPr lang="cs-CZ" sz="4000">
              <a:solidFill>
                <a:schemeClr val="tx2">
                  <a:lumMod val="75000"/>
                  <a:lumOff val="25000"/>
                </a:schemeClr>
              </a:solidFill>
              <a:latin typeface="Aptos"/>
              <a:ea typeface="Open Sans Extrabold"/>
              <a:cs typeface="Open Sans Extrabold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1A3EAB6-2939-5E5F-D9A5-8925988DB620}"/>
              </a:ext>
            </a:extLst>
          </p:cNvPr>
          <p:cNvSpPr txBox="1"/>
          <p:nvPr/>
        </p:nvSpPr>
        <p:spPr>
          <a:xfrm>
            <a:off x="1348086" y="1968679"/>
            <a:ext cx="11256444" cy="123110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cs-CZ" sz="2800" dirty="0">
                <a:solidFill>
                  <a:srgbClr val="46B1E1"/>
                </a:solidFill>
                <a:latin typeface="Aptos"/>
                <a:cs typeface="Arial"/>
              </a:rPr>
              <a:t>Úrazová vyhláška </a:t>
            </a:r>
            <a:r>
              <a:rPr lang="cs-CZ" sz="2800" kern="100" dirty="0">
                <a:effectLst/>
                <a:latin typeface="Aptos"/>
                <a:ea typeface="Aptos" panose="020B0004020202020204" pitchFamily="34" charset="0"/>
                <a:cs typeface="Times New Roman"/>
                <a:hlinkClick r:id="rId4"/>
              </a:rPr>
              <a:t>č. 150/2025 Sb.</a:t>
            </a:r>
            <a:endParaRPr lang="cs-CZ" sz="2800" b="0">
              <a:solidFill>
                <a:srgbClr val="72BDE9"/>
              </a:solidFill>
              <a:latin typeface="Aptos"/>
              <a:cs typeface="Arial"/>
            </a:endParaRPr>
          </a:p>
          <a:p>
            <a:endParaRPr lang="cs-CZ" sz="2800">
              <a:solidFill>
                <a:srgbClr val="46B1E1"/>
              </a:solidFill>
              <a:latin typeface="Aptos"/>
              <a:cs typeface="Arial"/>
            </a:endParaRPr>
          </a:p>
          <a:p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948CD85-E271-B351-028F-0719ED1205E3}"/>
              </a:ext>
            </a:extLst>
          </p:cNvPr>
          <p:cNvSpPr txBox="1"/>
          <p:nvPr/>
        </p:nvSpPr>
        <p:spPr>
          <a:xfrm>
            <a:off x="1348086" y="3000147"/>
            <a:ext cx="10808208" cy="127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Lhůta pro zápis úrazu do knihy úrazů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Identifikace zapisující osoby v knize úrazů Záznam o úrazu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Příloha a účinnost</a:t>
            </a:r>
          </a:p>
        </p:txBody>
      </p:sp>
    </p:spTree>
    <p:extLst>
      <p:ext uri="{BB962C8B-B14F-4D97-AF65-F5344CB8AC3E}">
        <p14:creationId xmlns:p14="http://schemas.microsoft.com/office/powerpoint/2010/main" val="2941234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0F171-D46C-949B-6909-04E3DB5E1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snímek obrazovky&#10;&#10;Obsah vygenerovaný umělou inteligencí může být nesprávný.">
            <a:extLst>
              <a:ext uri="{FF2B5EF4-FFF2-40B4-BE49-F238E27FC236}">
                <a16:creationId xmlns:a16="http://schemas.microsoft.com/office/drawing/2014/main" id="{1D45A8DA-E145-BEE6-1122-8834E78B15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CB1294C-B3BC-6D1C-D848-B34648C8BBE7}"/>
              </a:ext>
            </a:extLst>
          </p:cNvPr>
          <p:cNvSpPr txBox="1"/>
          <p:nvPr/>
        </p:nvSpPr>
        <p:spPr>
          <a:xfrm>
            <a:off x="1360407" y="580948"/>
            <a:ext cx="9481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>
                <a:solidFill>
                  <a:schemeClr val="tx2">
                    <a:lumMod val="75000"/>
                    <a:lumOff val="25000"/>
                  </a:schemeClr>
                </a:solidFill>
                <a:latin typeface="Grotesque darker"/>
                <a:ea typeface="Open Sans Extrabold" panose="020B0606030504020204" pitchFamily="34" charset="0"/>
                <a:cs typeface="Open Sans Extrabold" panose="020B0606030504020204" pitchFamily="34" charset="0"/>
                <a:sym typeface="League Spartan"/>
              </a:rPr>
              <a:t>INFORMACE</a:t>
            </a:r>
            <a:endParaRPr lang="cs-CZ" sz="4000">
              <a:solidFill>
                <a:schemeClr val="tx2">
                  <a:lumMod val="75000"/>
                  <a:lumOff val="25000"/>
                </a:schemeClr>
              </a:solidFill>
              <a:latin typeface="Grotesque darker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C5D2F24-3D48-79E5-6B89-7A015D015AE2}"/>
              </a:ext>
            </a:extLst>
          </p:cNvPr>
          <p:cNvSpPr txBox="1"/>
          <p:nvPr/>
        </p:nvSpPr>
        <p:spPr>
          <a:xfrm>
            <a:off x="1360407" y="1288834"/>
            <a:ext cx="9481457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2800">
                <a:solidFill>
                  <a:srgbClr val="72BDE9"/>
                </a:solidFill>
                <a:latin typeface="Aptos"/>
                <a:cs typeface="Arial"/>
              </a:rPr>
              <a:t>Výkaznictví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ptos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7781804-1198-94D3-6E3E-0E217F37E3C5}"/>
              </a:ext>
            </a:extLst>
          </p:cNvPr>
          <p:cNvSpPr txBox="1"/>
          <p:nvPr/>
        </p:nvSpPr>
        <p:spPr>
          <a:xfrm>
            <a:off x="1360407" y="1810406"/>
            <a:ext cx="9603808" cy="440120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 rtl="0" fontAlgn="base">
              <a:buNone/>
            </a:pPr>
            <a:r>
              <a:rPr lang="cs-CZ" sz="2000" i="0">
                <a:solidFill>
                  <a:srgbClr val="000000"/>
                </a:solidFill>
                <a:effectLst/>
              </a:rPr>
              <a:t>Škola odesílá výkazy v elektronické podobě na server MŠMT </a:t>
            </a:r>
            <a:r>
              <a:rPr lang="cs-CZ" sz="2000" b="1" i="0">
                <a:solidFill>
                  <a:srgbClr val="000000"/>
                </a:solidFill>
                <a:effectLst/>
              </a:rPr>
              <a:t>do 10. 6. 2025</a:t>
            </a:r>
            <a:r>
              <a:rPr lang="cs-CZ" sz="2000" i="0">
                <a:solidFill>
                  <a:srgbClr val="000000"/>
                </a:solidFill>
                <a:effectLst/>
              </a:rPr>
              <a:t>: </a:t>
            </a:r>
          </a:p>
          <a:p>
            <a:pPr algn="l" rtl="0" fontAlgn="base">
              <a:buNone/>
            </a:pPr>
            <a:endParaRPr lang="cs-CZ" sz="2000" i="0">
              <a:solidFill>
                <a:srgbClr val="000000"/>
              </a:solidFill>
              <a:effectLst/>
            </a:endParaRPr>
          </a:p>
          <a:p>
            <a:pPr marL="742950" lvl="1" indent="-285750" fontAlgn="base">
              <a:buFont typeface="Wingdings" panose="05000000000000000000" pitchFamily="2" charset="2"/>
              <a:buChar char="Ø"/>
            </a:pPr>
            <a:r>
              <a:rPr lang="cs-CZ" sz="2000" b="1" i="0">
                <a:solidFill>
                  <a:srgbClr val="000000"/>
                </a:solidFill>
                <a:effectLst/>
              </a:rPr>
              <a:t>S 51-01</a:t>
            </a:r>
            <a:r>
              <a:rPr lang="cs-CZ" sz="2000" i="0">
                <a:solidFill>
                  <a:srgbClr val="000000"/>
                </a:solidFill>
                <a:effectLst/>
              </a:rPr>
              <a:t> Výkaz </a:t>
            </a:r>
            <a:r>
              <a:rPr lang="cs-CZ" sz="2000" b="1" i="0">
                <a:solidFill>
                  <a:srgbClr val="000000"/>
                </a:solidFill>
                <a:effectLst/>
              </a:rPr>
              <a:t>o zápisu</a:t>
            </a:r>
            <a:r>
              <a:rPr lang="cs-CZ" sz="2000" i="0">
                <a:solidFill>
                  <a:srgbClr val="000000"/>
                </a:solidFill>
                <a:effectLst/>
              </a:rPr>
              <a:t> k předškolnímu vzdělávání v </a:t>
            </a:r>
            <a:r>
              <a:rPr lang="cs-CZ" sz="2000" b="1" i="0">
                <a:solidFill>
                  <a:srgbClr val="000000"/>
                </a:solidFill>
                <a:effectLst/>
              </a:rPr>
              <a:t>mateřské škol</a:t>
            </a:r>
            <a:r>
              <a:rPr lang="cs-CZ" sz="2000" i="0">
                <a:solidFill>
                  <a:srgbClr val="000000"/>
                </a:solidFill>
                <a:effectLst/>
              </a:rPr>
              <a:t>e podle stavu k 31. 5. </a:t>
            </a:r>
          </a:p>
          <a:p>
            <a:pPr marL="742950" lvl="1" indent="-285750" fontAlgn="base">
              <a:buFont typeface="Wingdings" panose="05000000000000000000" pitchFamily="2" charset="2"/>
              <a:buChar char="Ø"/>
            </a:pPr>
            <a:r>
              <a:rPr lang="cs-CZ" sz="2000" b="1" i="0">
                <a:solidFill>
                  <a:srgbClr val="000000"/>
                </a:solidFill>
                <a:effectLst/>
              </a:rPr>
              <a:t>S 53-01</a:t>
            </a:r>
            <a:r>
              <a:rPr lang="cs-CZ" sz="2000" i="0">
                <a:solidFill>
                  <a:srgbClr val="000000"/>
                </a:solidFill>
                <a:effectLst/>
              </a:rPr>
              <a:t> Výkaz </a:t>
            </a:r>
            <a:r>
              <a:rPr lang="cs-CZ" sz="2000" b="1" i="0">
                <a:solidFill>
                  <a:srgbClr val="000000"/>
                </a:solidFill>
                <a:effectLst/>
              </a:rPr>
              <a:t>o zahájení povinné školní docházky</a:t>
            </a:r>
            <a:r>
              <a:rPr lang="cs-CZ" sz="2000" i="0">
                <a:solidFill>
                  <a:srgbClr val="000000"/>
                </a:solidFill>
                <a:effectLst/>
              </a:rPr>
              <a:t> v </a:t>
            </a:r>
            <a:r>
              <a:rPr lang="cs-CZ" sz="2000" b="1" i="0">
                <a:solidFill>
                  <a:srgbClr val="000000"/>
                </a:solidFill>
                <a:effectLst/>
              </a:rPr>
              <a:t>základní škole</a:t>
            </a:r>
            <a:r>
              <a:rPr lang="cs-CZ" sz="2000" i="0">
                <a:solidFill>
                  <a:srgbClr val="000000"/>
                </a:solidFill>
                <a:effectLst/>
              </a:rPr>
              <a:t> podle stavu k 31. 5. </a:t>
            </a:r>
          </a:p>
          <a:p>
            <a:pPr algn="l" rtl="0" fontAlgn="base">
              <a:buNone/>
            </a:pPr>
            <a:r>
              <a:rPr lang="cs-CZ" sz="2000" i="0">
                <a:solidFill>
                  <a:srgbClr val="000000"/>
                </a:solidFill>
                <a:effectLst/>
              </a:rPr>
              <a:t>	</a:t>
            </a:r>
          </a:p>
          <a:p>
            <a:pPr marL="742950" lvl="1" indent="-285750" fontAlgn="base">
              <a:buFont typeface="Wingdings" panose="05000000000000000000" pitchFamily="2" charset="2"/>
              <a:buChar char="Ø"/>
            </a:pPr>
            <a:r>
              <a:rPr lang="cs-CZ" sz="2000" b="1" i="0">
                <a:solidFill>
                  <a:srgbClr val="000000"/>
                </a:solidFill>
                <a:effectLst/>
              </a:rPr>
              <a:t>P 1d-01</a:t>
            </a:r>
            <a:r>
              <a:rPr lang="cs-CZ" sz="2000" i="0">
                <a:solidFill>
                  <a:srgbClr val="000000"/>
                </a:solidFill>
                <a:effectLst/>
              </a:rPr>
              <a:t> Výkaz </a:t>
            </a:r>
            <a:r>
              <a:rPr lang="cs-CZ" sz="2000" b="1" i="0">
                <a:solidFill>
                  <a:srgbClr val="000000"/>
                </a:solidFill>
                <a:effectLst/>
              </a:rPr>
              <a:t>o změnách v počtu hodin přímé pedagogické činnosti</a:t>
            </a:r>
            <a:r>
              <a:rPr lang="cs-CZ" sz="2000" i="0">
                <a:solidFill>
                  <a:srgbClr val="000000"/>
                </a:solidFill>
                <a:effectLst/>
              </a:rPr>
              <a:t> pedagogických pracovníků ve </a:t>
            </a:r>
            <a:r>
              <a:rPr lang="cs-CZ" sz="2000" b="1" i="0">
                <a:solidFill>
                  <a:srgbClr val="000000"/>
                </a:solidFill>
                <a:effectLst/>
              </a:rPr>
              <a:t>škole</a:t>
            </a:r>
            <a:r>
              <a:rPr lang="cs-CZ" sz="2000" i="0">
                <a:solidFill>
                  <a:srgbClr val="000000"/>
                </a:solidFill>
                <a:effectLst/>
              </a:rPr>
              <a:t> a </a:t>
            </a:r>
            <a:r>
              <a:rPr lang="cs-CZ" sz="2000" b="1" i="0">
                <a:solidFill>
                  <a:srgbClr val="000000"/>
                </a:solidFill>
                <a:effectLst/>
              </a:rPr>
              <a:t>školní družině</a:t>
            </a:r>
            <a:r>
              <a:rPr lang="cs-CZ" sz="2000" i="0">
                <a:solidFill>
                  <a:srgbClr val="000000"/>
                </a:solidFill>
                <a:effectLst/>
              </a:rPr>
              <a:t> podle </a:t>
            </a:r>
            <a:r>
              <a:rPr lang="cs-CZ" sz="2000" b="1" i="0">
                <a:solidFill>
                  <a:srgbClr val="000000"/>
                </a:solidFill>
                <a:effectLst/>
              </a:rPr>
              <a:t>předpokládaného stavu k 30. 9.</a:t>
            </a:r>
            <a:r>
              <a:rPr lang="cs-CZ" sz="2000" i="0">
                <a:solidFill>
                  <a:srgbClr val="000000"/>
                </a:solidFill>
                <a:effectLst/>
              </a:rPr>
              <a:t> </a:t>
            </a:r>
          </a:p>
          <a:p>
            <a:pPr algn="l" rtl="0" fontAlgn="base">
              <a:buNone/>
            </a:pPr>
            <a:endParaRPr lang="cs-CZ" sz="2000" i="0">
              <a:solidFill>
                <a:srgbClr val="000000"/>
              </a:solidFill>
              <a:effectLst/>
            </a:endParaRPr>
          </a:p>
          <a:p>
            <a:pPr marL="742950" lvl="1" indent="-285750" fontAlgn="base">
              <a:buFont typeface="Wingdings" panose="05000000000000000000" pitchFamily="2" charset="2"/>
              <a:buChar char="Ø"/>
            </a:pPr>
            <a:r>
              <a:rPr lang="cs-CZ" sz="2000" i="0">
                <a:solidFill>
                  <a:srgbClr val="000000"/>
                </a:solidFill>
                <a:effectLst/>
              </a:rPr>
              <a:t>Průběžně se vyplňuje výkaz </a:t>
            </a:r>
            <a:r>
              <a:rPr lang="cs-CZ" sz="2000" b="1" i="0">
                <a:solidFill>
                  <a:srgbClr val="000000"/>
                </a:solidFill>
                <a:effectLst/>
              </a:rPr>
              <a:t>R 44-99 </a:t>
            </a:r>
            <a:r>
              <a:rPr lang="cs-CZ" sz="2000" i="0">
                <a:solidFill>
                  <a:srgbClr val="000000"/>
                </a:solidFill>
                <a:effectLst/>
              </a:rPr>
              <a:t>– o</a:t>
            </a:r>
            <a:r>
              <a:rPr lang="cs-CZ" sz="2000" b="1" i="0">
                <a:solidFill>
                  <a:srgbClr val="000000"/>
                </a:solidFill>
                <a:effectLst/>
              </a:rPr>
              <a:t> změnách </a:t>
            </a:r>
            <a:r>
              <a:rPr lang="cs-CZ" sz="2000" i="0">
                <a:solidFill>
                  <a:srgbClr val="000000"/>
                </a:solidFill>
                <a:effectLst/>
              </a:rPr>
              <a:t>v poskytovaných</a:t>
            </a:r>
            <a:r>
              <a:rPr lang="cs-CZ" sz="2000" b="1" i="0">
                <a:solidFill>
                  <a:srgbClr val="000000"/>
                </a:solidFill>
                <a:effectLst/>
              </a:rPr>
              <a:t> podpůrných opatřeních </a:t>
            </a:r>
            <a:r>
              <a:rPr lang="cs-CZ" sz="2000" i="0">
                <a:solidFill>
                  <a:srgbClr val="000000"/>
                </a:solidFill>
                <a:effectLst/>
              </a:rPr>
              <a:t>a jejich</a:t>
            </a:r>
            <a:r>
              <a:rPr lang="cs-CZ" sz="2000" b="1" i="0">
                <a:solidFill>
                  <a:srgbClr val="000000"/>
                </a:solidFill>
                <a:effectLst/>
              </a:rPr>
              <a:t> finanční náročnosti</a:t>
            </a:r>
            <a:r>
              <a:rPr lang="cs-CZ" sz="2000" i="0">
                <a:solidFill>
                  <a:srgbClr val="000000"/>
                </a:solidFill>
                <a:effectLst/>
              </a:rPr>
              <a:t>  </a:t>
            </a:r>
          </a:p>
          <a:p>
            <a:pPr algn="l" rtl="0" fontAlgn="base"/>
            <a:endParaRPr lang="cs-CZ" sz="2000" b="0" i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32669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605B8-B989-842D-FE6A-72954F331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snímek obrazovky&#10;&#10;Obsah vygenerovaný umělou inteligencí může být nesprávný.">
            <a:extLst>
              <a:ext uri="{FF2B5EF4-FFF2-40B4-BE49-F238E27FC236}">
                <a16:creationId xmlns:a16="http://schemas.microsoft.com/office/drawing/2014/main" id="{A505F524-86B4-3F36-4F5A-4C171F2A00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82" y="-158338"/>
            <a:ext cx="12181172" cy="6858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2CC020C-303D-D9C8-E0C2-AAAEE1A2F590}"/>
              </a:ext>
            </a:extLst>
          </p:cNvPr>
          <p:cNvSpPr txBox="1"/>
          <p:nvPr/>
        </p:nvSpPr>
        <p:spPr>
          <a:xfrm>
            <a:off x="1360406" y="1014330"/>
            <a:ext cx="9481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>
                <a:solidFill>
                  <a:schemeClr val="tx2">
                    <a:lumMod val="75000"/>
                    <a:lumOff val="25000"/>
                  </a:schemeClr>
                </a:solidFill>
                <a:latin typeface="Grotesque darker"/>
                <a:ea typeface="Open Sans Extrabold" panose="020B0606030504020204" pitchFamily="34" charset="0"/>
                <a:cs typeface="Open Sans Extrabold" panose="020B0606030504020204" pitchFamily="34" charset="0"/>
                <a:sym typeface="League Spartan"/>
              </a:rPr>
              <a:t>INFORMACE</a:t>
            </a:r>
            <a:endParaRPr lang="cs-CZ" sz="4000">
              <a:solidFill>
                <a:schemeClr val="tx2">
                  <a:lumMod val="75000"/>
                  <a:lumOff val="25000"/>
                </a:schemeClr>
              </a:solidFill>
              <a:latin typeface="Grotesque darker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8C10600-4C99-148A-15CF-8F744F4D4826}"/>
              </a:ext>
            </a:extLst>
          </p:cNvPr>
          <p:cNvSpPr txBox="1"/>
          <p:nvPr/>
        </p:nvSpPr>
        <p:spPr>
          <a:xfrm>
            <a:off x="1362445" y="1806748"/>
            <a:ext cx="911432" cy="14721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4000">
                <a:solidFill>
                  <a:srgbClr val="72BDE9"/>
                </a:solidFill>
                <a:latin typeface="Aptos"/>
              </a:rPr>
              <a:t>ZŠ</a:t>
            </a:r>
            <a:endParaRPr lang="en-US" sz="4000"/>
          </a:p>
          <a:p>
            <a:endParaRPr lang="cs-CZ" sz="2800">
              <a:solidFill>
                <a:srgbClr val="72BDE9"/>
              </a:solidFill>
              <a:ea typeface="+mn-lt"/>
              <a:cs typeface="+mn-lt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cs-CZ" sz="2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C84297-C2E9-BF69-1F12-52D42934E536}"/>
              </a:ext>
            </a:extLst>
          </p:cNvPr>
          <p:cNvSpPr txBox="1"/>
          <p:nvPr/>
        </p:nvSpPr>
        <p:spPr>
          <a:xfrm>
            <a:off x="1356220" y="2683158"/>
            <a:ext cx="10820470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>
                <a:latin typeface="Aptos"/>
              </a:rPr>
              <a:t>   vzdělávání žáků podle § 41 a § 38 ŠZ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>
                <a:latin typeface="Aptos"/>
              </a:rPr>
              <a:t>   nehodnocení žáci a žáci, kteří neprospěli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>
                <a:latin typeface="Aptos"/>
              </a:rPr>
              <a:t>   výroční zpráva</a:t>
            </a:r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>
                <a:latin typeface="Aptos"/>
              </a:rPr>
              <a:t>   vyhodnocení poskytování podpůrných opatření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/>
              <a:t>   přípravná třída</a:t>
            </a:r>
          </a:p>
          <a:p>
            <a:pPr marL="228600">
              <a:buFont typeface="Symbol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71528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 descr="Obsah obrázku text, snímek obrazovky, design&#10;&#10;Obsah vygenerovaný umělou inteligencí může být nesprávný.">
            <a:extLst>
              <a:ext uri="{FF2B5EF4-FFF2-40B4-BE49-F238E27FC236}">
                <a16:creationId xmlns:a16="http://schemas.microsoft.com/office/drawing/2014/main" id="{2306CBAA-457B-8D0E-F371-40290C0B2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2" y="0"/>
            <a:ext cx="12181172" cy="6858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4658819-61CF-E720-1A96-0497905AE3FD}"/>
              </a:ext>
            </a:extLst>
          </p:cNvPr>
          <p:cNvSpPr txBox="1"/>
          <p:nvPr/>
        </p:nvSpPr>
        <p:spPr>
          <a:xfrm>
            <a:off x="1360407" y="499175"/>
            <a:ext cx="871945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4000" b="1">
                <a:solidFill>
                  <a:schemeClr val="tx2">
                    <a:lumMod val="75000"/>
                    <a:lumOff val="25000"/>
                  </a:schemeClr>
                </a:solidFill>
                <a:latin typeface="Aptos"/>
                <a:ea typeface="Open Sans Extrabold"/>
                <a:cs typeface="Open Sans Extrabold"/>
                <a:sym typeface="League Spartan"/>
              </a:rPr>
              <a:t>OBSAH</a:t>
            </a:r>
            <a:endParaRPr lang="cs-CZ" sz="4000">
              <a:solidFill>
                <a:schemeClr val="tx2">
                  <a:lumMod val="75000"/>
                  <a:lumOff val="25000"/>
                </a:schemeClr>
              </a:solidFill>
              <a:latin typeface="Aptos"/>
              <a:ea typeface="Open Sans Extrabold"/>
              <a:cs typeface="Open Sans Extrabold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473DCDB-A171-5805-B7E8-FDC5D08B3E5B}"/>
              </a:ext>
            </a:extLst>
          </p:cNvPr>
          <p:cNvSpPr txBox="1"/>
          <p:nvPr/>
        </p:nvSpPr>
        <p:spPr>
          <a:xfrm>
            <a:off x="1361939" y="1099088"/>
            <a:ext cx="10372106" cy="60631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2800" dirty="0">
                <a:solidFill>
                  <a:srgbClr val="72BDE9"/>
                </a:solidFill>
                <a:latin typeface="Aptos"/>
                <a:cs typeface="Arial"/>
              </a:rPr>
              <a:t>Informace ze středního článku</a:t>
            </a:r>
            <a:endParaRPr lang="en-US" sz="2800" dirty="0">
              <a:solidFill>
                <a:srgbClr val="000000"/>
              </a:solidFill>
              <a:latin typeface="Aptos"/>
              <a:cs typeface="Arial"/>
            </a:endParaRPr>
          </a:p>
          <a:p>
            <a:pPr marL="800100" lvl="1" indent="-342900">
              <a:buFont typeface="Arial,Sans-Serif"/>
              <a:buChar char="•"/>
            </a:pPr>
            <a:r>
              <a:rPr lang="cs-CZ" sz="2000" dirty="0">
                <a:solidFill>
                  <a:srgbClr val="000000"/>
                </a:solidFill>
                <a:latin typeface="Aptos"/>
                <a:cs typeface="Arial"/>
              </a:rPr>
              <a:t>Host Šárka Procházková (projektový manažer) </a:t>
            </a:r>
          </a:p>
          <a:p>
            <a:r>
              <a:rPr lang="cs-CZ" sz="2800" dirty="0">
                <a:solidFill>
                  <a:srgbClr val="72BDE9"/>
                </a:solidFill>
                <a:latin typeface="Aptos"/>
                <a:cs typeface="Arial"/>
              </a:rPr>
              <a:t>Legislativa</a:t>
            </a:r>
            <a:endParaRPr lang="en-US" sz="2800" dirty="0">
              <a:solidFill>
                <a:srgbClr val="72BDE9"/>
              </a:solidFill>
              <a:latin typeface="Aptos"/>
              <a:ea typeface="+mn-lt"/>
              <a:cs typeface="Arial"/>
            </a:endParaRPr>
          </a:p>
          <a:p>
            <a:pPr marL="800100" lvl="1" indent="-342900">
              <a:buFont typeface="Arial,Sans-Serif"/>
              <a:buChar char="•"/>
            </a:pPr>
            <a:r>
              <a:rPr lang="cs-CZ" sz="2000" dirty="0">
                <a:solidFill>
                  <a:srgbClr val="000000"/>
                </a:solidFill>
                <a:latin typeface="Aptos"/>
                <a:cs typeface="Arial"/>
              </a:rPr>
              <a:t>Únorová novela ŠZ</a:t>
            </a:r>
          </a:p>
          <a:p>
            <a:pPr marL="800100" lvl="1" indent="-342900">
              <a:buFont typeface="Arial,Sans-Serif"/>
              <a:buChar char="•"/>
            </a:pPr>
            <a:r>
              <a:rPr lang="cs-CZ" sz="2000" dirty="0" err="1">
                <a:solidFill>
                  <a:srgbClr val="000000"/>
                </a:solidFill>
                <a:latin typeface="Aptos"/>
                <a:cs typeface="Arial"/>
              </a:rPr>
              <a:t>Odkladová</a:t>
            </a:r>
            <a:r>
              <a:rPr lang="cs-CZ" sz="2000" dirty="0">
                <a:solidFill>
                  <a:srgbClr val="000000"/>
                </a:solidFill>
                <a:latin typeface="Aptos"/>
                <a:cs typeface="Arial"/>
              </a:rPr>
              <a:t> novela</a:t>
            </a:r>
          </a:p>
          <a:p>
            <a:pPr marL="800100" lvl="1" indent="-342900">
              <a:buFont typeface="Arial,Sans-Serif"/>
              <a:buChar char="•"/>
            </a:pPr>
            <a:r>
              <a:rPr lang="cs-CZ" sz="2000" dirty="0">
                <a:solidFill>
                  <a:srgbClr val="000000"/>
                </a:solidFill>
                <a:latin typeface="Aptos"/>
                <a:cs typeface="Arial"/>
              </a:rPr>
              <a:t>Úrazová vyhláška</a:t>
            </a:r>
          </a:p>
          <a:p>
            <a:r>
              <a:rPr lang="cs-CZ" sz="2800" dirty="0">
                <a:solidFill>
                  <a:srgbClr val="72BDE9"/>
                </a:solidFill>
                <a:latin typeface="Aptos"/>
                <a:cs typeface="Arial"/>
              </a:rPr>
              <a:t>Informace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00"/>
                </a:solidFill>
                <a:latin typeface="Aptos"/>
                <a:cs typeface="Arial"/>
              </a:rPr>
              <a:t>Výkaznictví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00"/>
                </a:solidFill>
                <a:latin typeface="Aptos"/>
                <a:cs typeface="Arial"/>
              </a:rPr>
              <a:t>Informace pro ZŠ a MŠ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00"/>
                </a:solidFill>
                <a:latin typeface="Aptos"/>
                <a:cs typeface="Arial"/>
              </a:rPr>
              <a:t>Přijímací zkoušky  a maturity 2025 </a:t>
            </a:r>
          </a:p>
          <a:p>
            <a:r>
              <a:rPr lang="cs-CZ" sz="2800" dirty="0">
                <a:solidFill>
                  <a:srgbClr val="72BDE9"/>
                </a:solidFill>
                <a:latin typeface="Aptos"/>
                <a:cs typeface="Arial"/>
              </a:rPr>
              <a:t>Události</a:t>
            </a:r>
            <a:endParaRPr lang="cs-CZ" sz="2800" dirty="0">
              <a:solidFill>
                <a:srgbClr val="72BDE9"/>
              </a:solidFill>
              <a:latin typeface="Aptos"/>
              <a:ea typeface="Calibri"/>
              <a:cs typeface="Arial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ptos"/>
                <a:cs typeface="Arial"/>
              </a:rPr>
              <a:t>Střední článek podpory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ptos"/>
                <a:cs typeface="Arial"/>
              </a:rPr>
              <a:t>NPI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00"/>
                </a:solidFill>
                <a:latin typeface="Aptos"/>
                <a:cs typeface="Arial"/>
              </a:rPr>
              <a:t>Rozhovor s hostem Jiřím Punčochářem (metodik – právník) k </a:t>
            </a:r>
            <a:r>
              <a:rPr lang="cs-CZ" sz="2000" dirty="0" err="1">
                <a:solidFill>
                  <a:srgbClr val="000000"/>
                </a:solidFill>
                <a:latin typeface="Aptos"/>
                <a:cs typeface="Arial"/>
              </a:rPr>
              <a:t>Flexinovele</a:t>
            </a:r>
            <a:endParaRPr lang="cs-CZ" sz="2000" dirty="0">
              <a:solidFill>
                <a:srgbClr val="000000"/>
              </a:solidFill>
              <a:latin typeface="Aptos"/>
              <a:cs typeface="Arial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000000"/>
              </a:solidFill>
              <a:latin typeface="Grotesque darker"/>
              <a:cs typeface="Arial"/>
            </a:endParaRPr>
          </a:p>
          <a:p>
            <a:pPr marL="0" lvl="1"/>
            <a:endParaRPr lang="cs-CZ" sz="2800" dirty="0">
              <a:solidFill>
                <a:srgbClr val="72BDE9"/>
              </a:solidFill>
              <a:latin typeface="Grotesque darker"/>
              <a:cs typeface="Arial"/>
            </a:endParaRPr>
          </a:p>
          <a:p>
            <a:pPr marL="0" lvl="1"/>
            <a:endParaRPr lang="cs-CZ" sz="2800" dirty="0">
              <a:solidFill>
                <a:srgbClr val="72BD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068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6C9CF0-F628-5025-2A10-98E70A61B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snímek obrazovky&#10;&#10;Obsah vygenerovaný umělou inteligencí může být nesprávný.">
            <a:extLst>
              <a:ext uri="{FF2B5EF4-FFF2-40B4-BE49-F238E27FC236}">
                <a16:creationId xmlns:a16="http://schemas.microsoft.com/office/drawing/2014/main" id="{2E3719BD-23B2-D8EA-D8D6-8C890EC83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82" y="-158338"/>
            <a:ext cx="12181172" cy="6858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2116032-B9DB-367A-F518-7ECB6E88E575}"/>
              </a:ext>
            </a:extLst>
          </p:cNvPr>
          <p:cNvSpPr txBox="1"/>
          <p:nvPr/>
        </p:nvSpPr>
        <p:spPr>
          <a:xfrm>
            <a:off x="1360406" y="1045611"/>
            <a:ext cx="9481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Grotesque darker"/>
                <a:ea typeface="Open Sans Extrabold" panose="020B0606030504020204" pitchFamily="34" charset="0"/>
                <a:cs typeface="Open Sans Extrabold" panose="020B0606030504020204" pitchFamily="34" charset="0"/>
                <a:sym typeface="League Spartan"/>
              </a:rPr>
              <a:t>INFORMACE</a:t>
            </a:r>
            <a:endParaRPr lang="cs-CZ" sz="4000" dirty="0">
              <a:solidFill>
                <a:schemeClr val="tx2">
                  <a:lumMod val="75000"/>
                  <a:lumOff val="25000"/>
                </a:schemeClr>
              </a:solidFill>
              <a:latin typeface="Grotesque darker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812A0F4-9BC6-8FC3-CBFB-0BAF54365E85}"/>
              </a:ext>
            </a:extLst>
          </p:cNvPr>
          <p:cNvSpPr txBox="1"/>
          <p:nvPr/>
        </p:nvSpPr>
        <p:spPr>
          <a:xfrm>
            <a:off x="1360406" y="1753497"/>
            <a:ext cx="901536" cy="14721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4000" dirty="0">
                <a:solidFill>
                  <a:srgbClr val="72BDE9"/>
                </a:solidFill>
                <a:latin typeface="Aptos"/>
              </a:rPr>
              <a:t>MŠ</a:t>
            </a:r>
            <a:endParaRPr lang="en-US" sz="4000" dirty="0"/>
          </a:p>
          <a:p>
            <a:endParaRPr lang="cs-CZ" sz="2800" dirty="0">
              <a:solidFill>
                <a:srgbClr val="72BDE9"/>
              </a:solidFill>
              <a:ea typeface="+mn-lt"/>
              <a:cs typeface="+mn-lt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cs-CZ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6B666D-F5A9-8D22-A2E4-4D01CCE325B7}"/>
              </a:ext>
            </a:extLst>
          </p:cNvPr>
          <p:cNvSpPr txBox="1"/>
          <p:nvPr/>
        </p:nvSpPr>
        <p:spPr>
          <a:xfrm>
            <a:off x="1127167" y="2489596"/>
            <a:ext cx="993766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342900">
              <a:buFont typeface="Wingdings" panose="05000000000000000000" pitchFamily="2" charset="2"/>
              <a:buChar char="Ø"/>
            </a:pPr>
            <a:r>
              <a:rPr lang="cs-CZ" sz="2000" dirty="0">
                <a:latin typeface="Aptos"/>
              </a:rPr>
              <a:t>povolení výjimky z nejnižšího či nejvyššího počtu dětí</a:t>
            </a:r>
            <a:r>
              <a:rPr lang="en-US" sz="2000" dirty="0">
                <a:latin typeface="Aptos"/>
              </a:rPr>
              <a:t> </a:t>
            </a:r>
            <a:endParaRPr lang="en-US" dirty="0"/>
          </a:p>
          <a:p>
            <a:pPr marL="571500" indent="-342900">
              <a:buFont typeface="Wingdings" panose="05000000000000000000" pitchFamily="2" charset="2"/>
              <a:buChar char="Ø"/>
            </a:pPr>
            <a:r>
              <a:rPr lang="cs-CZ" sz="2000" dirty="0"/>
              <a:t>spádové děti</a:t>
            </a:r>
            <a:r>
              <a:rPr lang="en-US" sz="2000" dirty="0"/>
              <a:t> </a:t>
            </a:r>
          </a:p>
          <a:p>
            <a:pPr marL="571500" indent="-342900">
              <a:buFont typeface="Wingdings" panose="05000000000000000000" pitchFamily="2" charset="2"/>
              <a:buChar char="Ø"/>
            </a:pPr>
            <a:r>
              <a:rPr lang="cs-CZ" sz="2000" dirty="0"/>
              <a:t>výše úplaty na měsíc červenec a srpen</a:t>
            </a:r>
            <a:r>
              <a:rPr lang="en-US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64982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719CF-00DB-0373-0048-4CBD49E448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snímek obrazovky&#10;&#10;Obsah vygenerovaný umělou inteligencí může být nesprávný.">
            <a:extLst>
              <a:ext uri="{FF2B5EF4-FFF2-40B4-BE49-F238E27FC236}">
                <a16:creationId xmlns:a16="http://schemas.microsoft.com/office/drawing/2014/main" id="{1E3D3408-966B-EE44-4A82-D82B484936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4211989-D5A6-29F7-D4CA-CCD10F7023A8}"/>
              </a:ext>
            </a:extLst>
          </p:cNvPr>
          <p:cNvSpPr txBox="1"/>
          <p:nvPr/>
        </p:nvSpPr>
        <p:spPr>
          <a:xfrm>
            <a:off x="1360406" y="1014330"/>
            <a:ext cx="9481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>
                <a:solidFill>
                  <a:schemeClr val="tx2">
                    <a:lumMod val="75000"/>
                    <a:lumOff val="25000"/>
                  </a:schemeClr>
                </a:solidFill>
                <a:latin typeface="Grotesque darker"/>
                <a:ea typeface="Open Sans Extrabold" panose="020B0606030504020204" pitchFamily="34" charset="0"/>
                <a:cs typeface="Open Sans Extrabold" panose="020B0606030504020204" pitchFamily="34" charset="0"/>
                <a:sym typeface="League Spartan"/>
              </a:rPr>
              <a:t>INFORMACE</a:t>
            </a:r>
            <a:endParaRPr lang="cs-CZ" sz="4000">
              <a:solidFill>
                <a:schemeClr val="tx2">
                  <a:lumMod val="75000"/>
                  <a:lumOff val="25000"/>
                </a:schemeClr>
              </a:solidFill>
              <a:latin typeface="Grotesque darker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8D1C86F-00ED-590C-58A6-839E94C3BB4D}"/>
              </a:ext>
            </a:extLst>
          </p:cNvPr>
          <p:cNvSpPr txBox="1"/>
          <p:nvPr/>
        </p:nvSpPr>
        <p:spPr>
          <a:xfrm>
            <a:off x="1350137" y="1831073"/>
            <a:ext cx="9481457" cy="12875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2800" b="0" i="0" u="none" strike="noStrike">
                <a:solidFill>
                  <a:srgbClr val="72BDE9"/>
                </a:solidFill>
                <a:effectLst/>
                <a:latin typeface="Aptos"/>
              </a:rPr>
              <a:t>Přijímací zkoušky na </a:t>
            </a:r>
            <a:r>
              <a:rPr lang="cs-CZ" sz="2800">
                <a:solidFill>
                  <a:srgbClr val="72BDE9"/>
                </a:solidFill>
                <a:latin typeface="Aptos"/>
              </a:rPr>
              <a:t>SŠ: harmonogram</a:t>
            </a:r>
            <a:r>
              <a:rPr lang="cs-CZ" sz="2800" b="0" i="0" u="none" strike="noStrike">
                <a:solidFill>
                  <a:srgbClr val="72BDE9"/>
                </a:solidFill>
                <a:effectLst/>
                <a:latin typeface="Aptos"/>
              </a:rPr>
              <a:t> červen 2025</a:t>
            </a:r>
          </a:p>
          <a:p>
            <a:endParaRPr lang="cs-CZ" sz="2800">
              <a:solidFill>
                <a:srgbClr val="72BDE9"/>
              </a:solidFill>
              <a:ea typeface="+mn-lt"/>
              <a:cs typeface="+mn-lt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cs-CZ" sz="200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5118260-69EC-4A78-D001-8B7C00C65302}"/>
              </a:ext>
            </a:extLst>
          </p:cNvPr>
          <p:cNvSpPr txBox="1"/>
          <p:nvPr/>
        </p:nvSpPr>
        <p:spPr>
          <a:xfrm>
            <a:off x="1360406" y="2473653"/>
            <a:ext cx="8342394" cy="215700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>
              <a:spcBef>
                <a:spcPts val="1125"/>
              </a:spcBef>
              <a:spcAft>
                <a:spcPts val="1125"/>
              </a:spcAft>
              <a:buNone/>
            </a:pPr>
            <a:r>
              <a:rPr lang="cs-CZ" sz="2000" i="0">
                <a:effectLst/>
                <a:latin typeface="Aptos"/>
              </a:rPr>
              <a:t>Termíny 2. kola školních přijímacích zkoušek</a:t>
            </a:r>
          </a:p>
          <a:p>
            <a:pPr marL="285750" algn="l">
              <a:spcAft>
                <a:spcPts val="375"/>
              </a:spcAft>
              <a:buFont typeface="Wingdings" panose="05000000000000000000" pitchFamily="2" charset="2"/>
              <a:buChar char="Ø"/>
            </a:pPr>
            <a:r>
              <a:rPr lang="cs-CZ" sz="2000" b="0" i="0">
                <a:effectLst/>
                <a:latin typeface="Aptos"/>
              </a:rPr>
              <a:t>od 9. do 12. června 2025 - talentové a školní přijímací zkoušky</a:t>
            </a:r>
          </a:p>
          <a:p>
            <a:pPr algn="l">
              <a:spcBef>
                <a:spcPts val="1125"/>
              </a:spcBef>
              <a:spcAft>
                <a:spcPts val="1125"/>
              </a:spcAft>
              <a:buNone/>
            </a:pPr>
            <a:r>
              <a:rPr lang="cs-CZ" sz="2000" i="0">
                <a:effectLst/>
                <a:latin typeface="Aptos"/>
              </a:rPr>
              <a:t>Další </a:t>
            </a:r>
            <a:r>
              <a:rPr lang="cs-CZ" sz="2000">
                <a:latin typeface="Aptos"/>
              </a:rPr>
              <a:t>důležitá</a:t>
            </a:r>
            <a:r>
              <a:rPr lang="cs-CZ" sz="2000" i="0">
                <a:effectLst/>
                <a:latin typeface="Aptos"/>
              </a:rPr>
              <a:t> data</a:t>
            </a:r>
          </a:p>
          <a:p>
            <a:pPr marL="285750" algn="l">
              <a:spcAft>
                <a:spcPts val="375"/>
              </a:spcAft>
              <a:buFont typeface="Wingdings" panose="05000000000000000000" pitchFamily="2" charset="2"/>
              <a:buChar char="Ø"/>
            </a:pPr>
            <a:r>
              <a:rPr lang="cs-CZ" sz="2000" b="0" i="0">
                <a:effectLst/>
                <a:latin typeface="Aptos"/>
              </a:rPr>
              <a:t>od 19. do 23. června 2025 - nahlížení do spisu</a:t>
            </a:r>
          </a:p>
          <a:p>
            <a:pPr marL="285750" algn="l">
              <a:spcAft>
                <a:spcPts val="375"/>
              </a:spcAft>
              <a:buFont typeface="Wingdings" panose="05000000000000000000" pitchFamily="2" charset="2"/>
              <a:buChar char="Ø"/>
            </a:pPr>
            <a:r>
              <a:rPr lang="cs-CZ" sz="2000" b="0" i="0">
                <a:effectLst/>
                <a:latin typeface="Aptos"/>
              </a:rPr>
              <a:t>24. června 2025 - ředitel školy zveřejní výsledky</a:t>
            </a:r>
          </a:p>
        </p:txBody>
      </p:sp>
    </p:spTree>
    <p:extLst>
      <p:ext uri="{BB962C8B-B14F-4D97-AF65-F5344CB8AC3E}">
        <p14:creationId xmlns:p14="http://schemas.microsoft.com/office/powerpoint/2010/main" val="2648611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19FF6C-9FFE-1FB5-E2D0-EF6481FCF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snímek obrazovky&#10;&#10;Obsah vygenerovaný umělou inteligencí může být nesprávný.">
            <a:extLst>
              <a:ext uri="{FF2B5EF4-FFF2-40B4-BE49-F238E27FC236}">
                <a16:creationId xmlns:a16="http://schemas.microsoft.com/office/drawing/2014/main" id="{0736CE49-3F02-CE8A-C389-CC846711D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1B3D458-A9DA-991F-DA4F-7DF5DD84ADB0}"/>
              </a:ext>
            </a:extLst>
          </p:cNvPr>
          <p:cNvSpPr txBox="1"/>
          <p:nvPr/>
        </p:nvSpPr>
        <p:spPr>
          <a:xfrm>
            <a:off x="1336125" y="770196"/>
            <a:ext cx="9481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>
                <a:solidFill>
                  <a:schemeClr val="tx2">
                    <a:lumMod val="75000"/>
                    <a:lumOff val="25000"/>
                  </a:schemeClr>
                </a:solidFill>
                <a:latin typeface="Grotesque darker"/>
                <a:ea typeface="Open Sans Extrabold" panose="020B0606030504020204" pitchFamily="34" charset="0"/>
                <a:cs typeface="Open Sans Extrabold" panose="020B0606030504020204" pitchFamily="34" charset="0"/>
                <a:sym typeface="League Spartan"/>
              </a:rPr>
              <a:t>INFORMACE</a:t>
            </a:r>
            <a:endParaRPr lang="cs-CZ" sz="4000">
              <a:solidFill>
                <a:schemeClr val="tx2">
                  <a:lumMod val="75000"/>
                  <a:lumOff val="25000"/>
                </a:schemeClr>
              </a:solidFill>
              <a:latin typeface="Grotesque darker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989694B-41D0-A0E8-AEAC-AA1251FFA6D0}"/>
              </a:ext>
            </a:extLst>
          </p:cNvPr>
          <p:cNvSpPr txBox="1"/>
          <p:nvPr/>
        </p:nvSpPr>
        <p:spPr>
          <a:xfrm>
            <a:off x="1259123" y="1645760"/>
            <a:ext cx="9481457" cy="8002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2800">
                <a:solidFill>
                  <a:schemeClr val="accent1">
                    <a:lumMod val="60000"/>
                    <a:lumOff val="40000"/>
                  </a:schemeClr>
                </a:solidFill>
                <a:latin typeface="Aptos"/>
              </a:rPr>
              <a:t>Maturitní</a:t>
            </a:r>
            <a:r>
              <a:rPr lang="cs-CZ" sz="2800" b="0" i="0" u="none" strike="noStrike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ptos"/>
              </a:rPr>
              <a:t> </a:t>
            </a:r>
            <a:r>
              <a:rPr lang="cs-CZ" sz="2800">
                <a:solidFill>
                  <a:schemeClr val="accent1">
                    <a:lumMod val="60000"/>
                    <a:lumOff val="40000"/>
                  </a:schemeClr>
                </a:solidFill>
                <a:latin typeface="Aptos"/>
              </a:rPr>
              <a:t> </a:t>
            </a:r>
            <a:r>
              <a:rPr lang="cs-CZ" sz="2800" b="0" i="0" u="none" strike="noStrike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ptos"/>
              </a:rPr>
              <a:t>harmonogram červen 2025</a:t>
            </a:r>
          </a:p>
          <a:p>
            <a:endParaRPr lang="cs-CZ" u="sng">
              <a:solidFill>
                <a:srgbClr val="0563C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D8EEF3-9201-41D3-74C8-8F2D8E5FB242}"/>
              </a:ext>
            </a:extLst>
          </p:cNvPr>
          <p:cNvSpPr txBox="1"/>
          <p:nvPr/>
        </p:nvSpPr>
        <p:spPr>
          <a:xfrm>
            <a:off x="1259123" y="2477113"/>
            <a:ext cx="8055992" cy="26314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2000" b="0" i="0" dirty="0">
                <a:solidFill>
                  <a:srgbClr val="111111"/>
                </a:solidFill>
                <a:effectLst/>
                <a:latin typeface="Aptos"/>
              </a:rPr>
              <a:t>Přihlášky k maturitní zkoušce pro podzimní zkušební období 2025:</a:t>
            </a:r>
            <a:endParaRPr lang="en-US" dirty="0">
              <a:solidFill>
                <a:srgbClr val="000000"/>
              </a:solidFill>
              <a:latin typeface="Aptos"/>
            </a:endParaRP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Wingdings"/>
              <a:buChar char="Ø"/>
            </a:pPr>
            <a:r>
              <a:rPr lang="cs-CZ" sz="2000" dirty="0">
                <a:solidFill>
                  <a:srgbClr val="000000"/>
                </a:solidFill>
                <a:latin typeface="Aptos"/>
              </a:rPr>
              <a:t> </a:t>
            </a:r>
            <a:r>
              <a:rPr lang="cs-CZ" sz="2000" i="0" dirty="0">
                <a:solidFill>
                  <a:srgbClr val="000000"/>
                </a:solidFill>
                <a:effectLst/>
                <a:latin typeface="Aptos"/>
              </a:rPr>
              <a:t>do 25. června 2025</a:t>
            </a:r>
            <a:endParaRPr lang="en-US" i="0" dirty="0">
              <a:solidFill>
                <a:srgbClr val="000000"/>
              </a:solidFill>
              <a:effectLst/>
              <a:latin typeface="Aptos"/>
            </a:endParaRPr>
          </a:p>
          <a:p>
            <a:endParaRPr lang="cs-CZ" sz="2000" b="1" i="0">
              <a:solidFill>
                <a:srgbClr val="000000"/>
              </a:solidFill>
              <a:effectLst/>
              <a:latin typeface="Aptos" panose="020B0004020202020204" pitchFamily="34" charset="0"/>
              <a:ea typeface="Roboto"/>
              <a:cs typeface="Roboto"/>
            </a:endParaRPr>
          </a:p>
          <a:p>
            <a:r>
              <a:rPr lang="cs-CZ" sz="2000" b="0" i="0" dirty="0">
                <a:solidFill>
                  <a:srgbClr val="000000"/>
                </a:solidFill>
                <a:effectLst/>
                <a:latin typeface="Aptos"/>
              </a:rPr>
              <a:t>Nahrazení profilové zkoušky z cizího jazyka jazykovým certifikátem </a:t>
            </a:r>
            <a:r>
              <a:rPr lang="cs-CZ" sz="2000" b="0" i="0" dirty="0">
                <a:solidFill>
                  <a:srgbClr val="111111"/>
                </a:solidFill>
                <a:effectLst/>
                <a:latin typeface="Aptos"/>
              </a:rPr>
              <a:t>pro podzimní zkušební období:</a:t>
            </a:r>
            <a:endParaRPr lang="cs-CZ" sz="2000" dirty="0">
              <a:solidFill>
                <a:srgbClr val="111111"/>
              </a:solidFill>
              <a:latin typeface="Aptos"/>
            </a:endParaRPr>
          </a:p>
          <a:p>
            <a:pPr marL="342900" indent="-342900">
              <a:buFont typeface="Wingdings"/>
              <a:buChar char="Ø"/>
            </a:pPr>
            <a:r>
              <a:rPr lang="cs-CZ" sz="2000" dirty="0">
                <a:solidFill>
                  <a:srgbClr val="111111"/>
                </a:solidFill>
                <a:latin typeface="Aptos"/>
              </a:rPr>
              <a:t> </a:t>
            </a:r>
            <a:r>
              <a:rPr lang="cs-CZ" sz="2000" b="0" i="0" dirty="0">
                <a:solidFill>
                  <a:srgbClr val="111111"/>
                </a:solidFill>
                <a:effectLst/>
                <a:latin typeface="Aptos"/>
              </a:rPr>
              <a:t>do 30. června pro podzimní zkušební období</a:t>
            </a:r>
            <a:endParaRPr lang="cs-CZ" dirty="0"/>
          </a:p>
          <a:p>
            <a:endParaRPr lang="cs-CZ" sz="2000" b="0" i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endParaRPr lang="cs-CZ" sz="2000">
              <a:solidFill>
                <a:srgbClr val="111111"/>
              </a:solidFill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925373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51027-5387-41B1-F907-893D8D242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&#10;&#10;Obsah vygenerovaný umělou inteligencí může být nesprávný.">
            <a:extLst>
              <a:ext uri="{FF2B5EF4-FFF2-40B4-BE49-F238E27FC236}">
                <a16:creationId xmlns:a16="http://schemas.microsoft.com/office/drawing/2014/main" id="{CE50DF5B-69DE-ED86-1A7F-7E80261DE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"/>
            <a:ext cx="12186586" cy="686104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C8079B9-B2F5-ACE6-CF73-2041E48D778B}"/>
              </a:ext>
            </a:extLst>
          </p:cNvPr>
          <p:cNvSpPr txBox="1"/>
          <p:nvPr/>
        </p:nvSpPr>
        <p:spPr>
          <a:xfrm>
            <a:off x="1338942" y="1014330"/>
            <a:ext cx="9481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>
                <a:solidFill>
                  <a:schemeClr val="tx2">
                    <a:lumMod val="75000"/>
                    <a:lumOff val="25000"/>
                  </a:schemeClr>
                </a:solidFill>
                <a:latin typeface="Grotesque darker"/>
                <a:ea typeface="Open Sans Extrabold" panose="020B0606030504020204" pitchFamily="34" charset="0"/>
                <a:cs typeface="Open Sans Extrabold" panose="020B0606030504020204" pitchFamily="34" charset="0"/>
                <a:sym typeface="League Spartan"/>
              </a:rPr>
              <a:t>UDÁLOSTI</a:t>
            </a:r>
            <a:endParaRPr lang="cs-CZ" sz="4000">
              <a:solidFill>
                <a:schemeClr val="tx2">
                  <a:lumMod val="75000"/>
                  <a:lumOff val="25000"/>
                </a:schemeClr>
              </a:solidFill>
              <a:latin typeface="Grotesque darker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2C19AF8-DE52-D88D-F970-F1EF26E2FFD5}"/>
              </a:ext>
            </a:extLst>
          </p:cNvPr>
          <p:cNvSpPr txBox="1"/>
          <p:nvPr/>
        </p:nvSpPr>
        <p:spPr>
          <a:xfrm>
            <a:off x="1338941" y="1913137"/>
            <a:ext cx="9481457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2800" b="0" i="0" u="none" strike="noStrike">
                <a:solidFill>
                  <a:srgbClr val="72BDE9"/>
                </a:solidFill>
                <a:effectLst/>
                <a:latin typeface="Aptos"/>
              </a:rPr>
              <a:t>Střední článek podpory</a:t>
            </a:r>
            <a:endParaRPr lang="cs-CZ" sz="2800">
              <a:solidFill>
                <a:srgbClr val="72BDE9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53433C7-543C-DD52-2D57-CCE3A970869B}"/>
              </a:ext>
            </a:extLst>
          </p:cNvPr>
          <p:cNvSpPr txBox="1"/>
          <p:nvPr/>
        </p:nvSpPr>
        <p:spPr>
          <a:xfrm>
            <a:off x="1339404" y="2901580"/>
            <a:ext cx="949112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>
              <a:lnSpc>
                <a:spcPts val="1200"/>
              </a:lnSpc>
              <a:buFont typeface="Arial" panose="020B0604020202020204" pitchFamily="34" charset="0"/>
              <a:buChar char="•"/>
            </a:pPr>
            <a:endParaRPr lang="cs-CZ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cs-CZ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381C47-4083-39CF-E2D7-FE7C3CAD8855}"/>
              </a:ext>
            </a:extLst>
          </p:cNvPr>
          <p:cNvSpPr txBox="1"/>
          <p:nvPr/>
        </p:nvSpPr>
        <p:spPr>
          <a:xfrm>
            <a:off x="1343456" y="2497407"/>
            <a:ext cx="9832194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50000"/>
              </a:lnSpc>
              <a:buFont typeface="Wingdings"/>
              <a:buChar char="Ø"/>
            </a:pPr>
            <a:r>
              <a:rPr lang="cs-CZ" sz="2000" dirty="0"/>
              <a:t>Konference  o zřizování dětských skupin při mateřských školách 24. 6. 2025</a:t>
            </a:r>
            <a:endParaRPr lang="en-US" sz="2000" dirty="0"/>
          </a:p>
          <a:p>
            <a:pPr marL="342900" indent="-342900">
              <a:lnSpc>
                <a:spcPct val="150000"/>
              </a:lnSpc>
              <a:buFont typeface="Wingdings"/>
              <a:buChar char="Ø"/>
            </a:pPr>
            <a:r>
              <a:rPr lang="cs-CZ" sz="2000" dirty="0"/>
              <a:t>Nové metodiky </a:t>
            </a:r>
            <a:r>
              <a:rPr lang="cs-CZ" sz="2000" dirty="0">
                <a:ea typeface="+mn-lt"/>
                <a:cs typeface="+mn-lt"/>
                <a:hlinkClick r:id="rId4"/>
              </a:rPr>
              <a:t>Metodické materiály - edu.gov.cz</a:t>
            </a:r>
          </a:p>
          <a:p>
            <a:endParaRPr lang="en-US" sz="2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FAA3EC-A8B7-26AC-6174-286981DC4E4F}"/>
              </a:ext>
            </a:extLst>
          </p:cNvPr>
          <p:cNvSpPr txBox="1"/>
          <p:nvPr/>
        </p:nvSpPr>
        <p:spPr>
          <a:xfrm>
            <a:off x="1339932" y="4018008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800">
                <a:solidFill>
                  <a:srgbClr val="72BDE9"/>
                </a:solidFill>
              </a:rPr>
              <a:t>NPI</a:t>
            </a:r>
            <a:endParaRPr lang="en-US"/>
          </a:p>
        </p:txBody>
      </p:sp>
      <p:sp>
        <p:nvSpPr>
          <p:cNvPr id="9" name="TextovéPole 1">
            <a:extLst>
              <a:ext uri="{FF2B5EF4-FFF2-40B4-BE49-F238E27FC236}">
                <a16:creationId xmlns:a16="http://schemas.microsoft.com/office/drawing/2014/main" id="{8FC69770-CDC3-7D5B-FBB6-2C391675B05B}"/>
              </a:ext>
            </a:extLst>
          </p:cNvPr>
          <p:cNvSpPr txBox="1"/>
          <p:nvPr/>
        </p:nvSpPr>
        <p:spPr>
          <a:xfrm>
            <a:off x="1341077" y="4801095"/>
            <a:ext cx="866502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fontAlgn="base">
              <a:buFont typeface="Wingdings"/>
              <a:buChar char="Ø"/>
            </a:pPr>
            <a:r>
              <a:rPr lang="cs-CZ" sz="1800" b="0" i="0" dirty="0">
                <a:solidFill>
                  <a:srgbClr val="000000"/>
                </a:solidFill>
                <a:effectLst/>
                <a:latin typeface="Aptos"/>
              </a:rPr>
              <a:t>Hradec Králové - </a:t>
            </a:r>
            <a:r>
              <a:rPr lang="cs-CZ" sz="1800" b="0" i="0" u="sng" strike="noStrike" dirty="0">
                <a:solidFill>
                  <a:srgbClr val="467886"/>
                </a:solidFill>
                <a:effectLst/>
                <a:latin typeface="Aptos"/>
                <a:hlinkClick r:id="rId5"/>
              </a:rPr>
              <a:t>Krajská konference k aktuálním změnám v RVP PV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Aptos"/>
              </a:rPr>
              <a:t> – </a:t>
            </a:r>
            <a:r>
              <a:rPr lang="cs-CZ" dirty="0">
                <a:solidFill>
                  <a:srgbClr val="000000"/>
                </a:solidFill>
                <a:latin typeface="Aptos"/>
              </a:rPr>
              <a:t>18. 6. 2025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Aptos"/>
              </a:rPr>
              <a:t> </a:t>
            </a:r>
            <a:endParaRPr lang="cs-CZ" dirty="0"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30688799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, design&#10;&#10;Obsah vygenerovaný umělou inteligencí může být nesprávný.">
            <a:extLst>
              <a:ext uri="{FF2B5EF4-FFF2-40B4-BE49-F238E27FC236}">
                <a16:creationId xmlns:a16="http://schemas.microsoft.com/office/drawing/2014/main" id="{A41C76B3-DD5B-CB74-DA8B-DF690903C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6586" cy="686104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9F5EFB7-FE6E-BE60-216E-0420C1BCC2A4}"/>
              </a:ext>
            </a:extLst>
          </p:cNvPr>
          <p:cNvSpPr txBox="1"/>
          <p:nvPr/>
        </p:nvSpPr>
        <p:spPr>
          <a:xfrm>
            <a:off x="10026005" y="97971"/>
            <a:ext cx="62080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1">
                <a:solidFill>
                  <a:srgbClr val="3E353F"/>
                </a:solidFill>
                <a:latin typeface="Grotesque darker"/>
                <a:ea typeface="Open Sans" panose="020B0606030504020204" pitchFamily="34" charset="0"/>
                <a:cs typeface="Open Sans" panose="020B0606030504020204" pitchFamily="34" charset="0"/>
                <a:sym typeface="Open Sans 1 Bold"/>
              </a:rPr>
              <a:t>REGISTRAČNÍ ČÍSLO PROJEKTU: </a:t>
            </a:r>
            <a:br>
              <a:rPr lang="en-US" sz="900" b="1">
                <a:solidFill>
                  <a:srgbClr val="3E353F"/>
                </a:solidFill>
                <a:latin typeface="Grotesque darker"/>
                <a:ea typeface="Open Sans" panose="020B0606030504020204" pitchFamily="34" charset="0"/>
                <a:cs typeface="Open Sans" panose="020B0606030504020204" pitchFamily="34" charset="0"/>
                <a:sym typeface="Open Sans 1 Bold"/>
              </a:rPr>
            </a:br>
            <a:r>
              <a:rPr lang="en-US" sz="900" b="1">
                <a:solidFill>
                  <a:srgbClr val="3E353F"/>
                </a:solidFill>
                <a:latin typeface="Grotesque darker"/>
                <a:ea typeface="Open Sans" panose="020B0606030504020204" pitchFamily="34" charset="0"/>
                <a:cs typeface="Open Sans" panose="020B0606030504020204" pitchFamily="34" charset="0"/>
                <a:sym typeface="Open Sans 1 Bold"/>
              </a:rPr>
              <a:t>CZ.02.02.02/00/22_005/0004237</a:t>
            </a:r>
            <a:endParaRPr lang="cs-CZ" sz="900" b="1">
              <a:latin typeface="Grotesque darker"/>
            </a:endParaRPr>
          </a:p>
        </p:txBody>
      </p:sp>
    </p:spTree>
    <p:extLst>
      <p:ext uri="{BB962C8B-B14F-4D97-AF65-F5344CB8AC3E}">
        <p14:creationId xmlns:p14="http://schemas.microsoft.com/office/powerpoint/2010/main" val="4166000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Zástupný obsah 11" descr="Obsah obrázku text, snímek obrazovky, řada/pruh&#10;&#10;Obsah vygenerovaný umělou inteligencí může být nesprávný.">
            <a:extLst>
              <a:ext uri="{FF2B5EF4-FFF2-40B4-BE49-F238E27FC236}">
                <a16:creationId xmlns:a16="http://schemas.microsoft.com/office/drawing/2014/main" id="{9D9D1753-656C-BC1C-53F9-A91A456FA1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" y="0"/>
            <a:ext cx="12201280" cy="6858000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F95E50D-9B9C-557E-D078-F4D0E9380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155" y="2133601"/>
            <a:ext cx="11149445" cy="3760878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solidFill>
                  <a:srgbClr val="06508C"/>
                </a:solidFill>
              </a:rPr>
              <a:t>2 roky projektu</a:t>
            </a:r>
            <a:br>
              <a:rPr lang="cs-CZ" sz="4000" dirty="0"/>
            </a:br>
            <a:br>
              <a:rPr lang="cs-CZ" sz="4000" dirty="0"/>
            </a:br>
            <a:r>
              <a:rPr lang="cs-CZ" sz="4800" b="1" dirty="0">
                <a:solidFill>
                  <a:srgbClr val="06508C"/>
                </a:solidFill>
              </a:rPr>
              <a:t>Střední článek podpory</a:t>
            </a:r>
            <a:br>
              <a:rPr lang="cs-CZ" sz="4000" dirty="0"/>
            </a:br>
            <a:br>
              <a:rPr lang="cs-CZ" sz="4000" dirty="0"/>
            </a:br>
            <a:br>
              <a:rPr lang="cs-CZ" sz="4000" dirty="0"/>
            </a:br>
            <a:endParaRPr lang="cs-CZ" sz="4000">
              <a:solidFill>
                <a:srgbClr val="06508C"/>
              </a:solidFill>
            </a:endParaRPr>
          </a:p>
        </p:txBody>
      </p:sp>
      <p:sp>
        <p:nvSpPr>
          <p:cNvPr id="13" name="Zástupný symbol pro číslo snímku 12">
            <a:extLst>
              <a:ext uri="{FF2B5EF4-FFF2-40B4-BE49-F238E27FC236}">
                <a16:creationId xmlns:a16="http://schemas.microsoft.com/office/drawing/2014/main" id="{DE0EEF93-8226-C361-DC25-101F556B0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CAB6-A05C-4A95-8CFC-CBC4B30854B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2631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1E6938-4AD3-69D1-FA95-247FE0E85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Zástupný obsah 11" descr="Obsah obrázku text, snímek obrazovky, řada/pruh&#10;&#10;Obsah vygenerovaný umělou inteligencí může být nesprávný.">
            <a:extLst>
              <a:ext uri="{FF2B5EF4-FFF2-40B4-BE49-F238E27FC236}">
                <a16:creationId xmlns:a16="http://schemas.microsoft.com/office/drawing/2014/main" id="{492D1B3F-C252-8F77-4288-E0B091E073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525"/>
            <a:ext cx="12201280" cy="6858000"/>
          </a:xfrm>
        </p:spPr>
      </p:pic>
      <p:sp>
        <p:nvSpPr>
          <p:cNvPr id="13" name="Zástupný symbol pro číslo snímku 12">
            <a:extLst>
              <a:ext uri="{FF2B5EF4-FFF2-40B4-BE49-F238E27FC236}">
                <a16:creationId xmlns:a16="http://schemas.microsoft.com/office/drawing/2014/main" id="{2A4DEE8B-BFDE-DF0F-931A-21EE90CBD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CAB6-A05C-4A95-8CFC-CBC4B30854B9}" type="slidenum">
              <a:rPr lang="cs-CZ" smtClean="0"/>
              <a:t>4</a:t>
            </a:fld>
            <a:endParaRPr lang="cs-CZ"/>
          </a:p>
        </p:txBody>
      </p:sp>
      <p:pic>
        <p:nvPicPr>
          <p:cNvPr id="10" name="Obrázek 9" descr="Obsah obrázku mapa, diagram, text, snímek obrazovky">
            <a:extLst>
              <a:ext uri="{FF2B5EF4-FFF2-40B4-BE49-F238E27FC236}">
                <a16:creationId xmlns:a16="http://schemas.microsoft.com/office/drawing/2014/main" id="{E75C3BE3-D80A-5863-E027-13C9434DD1B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69" y="430750"/>
            <a:ext cx="8083060" cy="560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64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4939DF-55A3-87C2-38E1-4F49C4077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, řada/pruh&#10;&#10;Obsah vygenerovaný umělou inteligencí může být nesprávný.">
            <a:extLst>
              <a:ext uri="{FF2B5EF4-FFF2-40B4-BE49-F238E27FC236}">
                <a16:creationId xmlns:a16="http://schemas.microsoft.com/office/drawing/2014/main" id="{40759CBC-968F-DC56-AC25-560476EE8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Nadpis 16">
            <a:extLst>
              <a:ext uri="{FF2B5EF4-FFF2-40B4-BE49-F238E27FC236}">
                <a16:creationId xmlns:a16="http://schemas.microsoft.com/office/drawing/2014/main" id="{0E856889-FA2A-B29F-6BAD-7CF62D669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044" y="136525"/>
            <a:ext cx="10196374" cy="2143831"/>
          </a:xfrm>
        </p:spPr>
        <p:txBody>
          <a:bodyPr>
            <a:noAutofit/>
          </a:bodyPr>
          <a:lstStyle/>
          <a:p>
            <a:r>
              <a:rPr lang="en-US" sz="4000" err="1">
                <a:solidFill>
                  <a:srgbClr val="06508C"/>
                </a:solidFill>
                <a:latin typeface="+mn-lt"/>
                <a:ea typeface="+mn-ea"/>
                <a:cs typeface="+mn-cs"/>
              </a:rPr>
              <a:t>Počty</a:t>
            </a:r>
            <a:r>
              <a:rPr lang="en-US" sz="4000">
                <a:solidFill>
                  <a:srgbClr val="06508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000" err="1">
                <a:solidFill>
                  <a:srgbClr val="06508C"/>
                </a:solidFill>
                <a:latin typeface="+mn-lt"/>
                <a:ea typeface="+mn-ea"/>
                <a:cs typeface="+mn-cs"/>
              </a:rPr>
              <a:t>realizovaných</a:t>
            </a:r>
            <a:r>
              <a:rPr lang="en-US" sz="4000">
                <a:solidFill>
                  <a:srgbClr val="06508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000" err="1">
                <a:solidFill>
                  <a:srgbClr val="06508C"/>
                </a:solidFill>
                <a:latin typeface="+mn-lt"/>
                <a:ea typeface="+mn-ea"/>
                <a:cs typeface="+mn-cs"/>
              </a:rPr>
              <a:t>konzultací</a:t>
            </a:r>
            <a:r>
              <a:rPr lang="cs-CZ" sz="4000">
                <a:solidFill>
                  <a:srgbClr val="06508C"/>
                </a:solidFill>
                <a:latin typeface="+mn-lt"/>
                <a:ea typeface="+mn-ea"/>
                <a:cs typeface="+mn-cs"/>
              </a:rPr>
              <a:t> v krajích</a:t>
            </a:r>
            <a:br>
              <a:rPr lang="cs-CZ" sz="4000">
                <a:solidFill>
                  <a:srgbClr val="06508C"/>
                </a:solidFill>
                <a:latin typeface="+mn-lt"/>
                <a:ea typeface="+mn-ea"/>
                <a:cs typeface="+mn-cs"/>
              </a:rPr>
            </a:br>
            <a:r>
              <a:rPr lang="cs-CZ"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Celkem bylo v rámci přímé metodické podpory v krajích provedeno více než 8 500 individuálních a skupinových konzultací</a:t>
            </a:r>
            <a:endParaRPr lang="cs-CZ" sz="2000">
              <a:solidFill>
                <a:srgbClr val="06508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2EF6CD5-B47A-1423-2718-D136C49A4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CAB6-A05C-4A95-8CFC-CBC4B30854B9}" type="slidenum">
              <a:rPr lang="cs-CZ" smtClean="0"/>
              <a:t>5</a:t>
            </a:fld>
            <a:endParaRPr lang="cs-CZ"/>
          </a:p>
        </p:txBody>
      </p:sp>
      <p:graphicFrame>
        <p:nvGraphicFramePr>
          <p:cNvPr id="18" name="Zástupný obsah 17">
            <a:extLst>
              <a:ext uri="{FF2B5EF4-FFF2-40B4-BE49-F238E27FC236}">
                <a16:creationId xmlns:a16="http://schemas.microsoft.com/office/drawing/2014/main" id="{7992DC1E-4672-C67C-2F26-92FBAEF114A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74044" y="2065867"/>
          <a:ext cx="9629423" cy="4153959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2525454">
                  <a:extLst>
                    <a:ext uri="{9D8B030D-6E8A-4147-A177-3AD203B41FA5}">
                      <a16:colId xmlns:a16="http://schemas.microsoft.com/office/drawing/2014/main" val="3711975768"/>
                    </a:ext>
                  </a:extLst>
                </a:gridCol>
                <a:gridCol w="726748">
                  <a:extLst>
                    <a:ext uri="{9D8B030D-6E8A-4147-A177-3AD203B41FA5}">
                      <a16:colId xmlns:a16="http://schemas.microsoft.com/office/drawing/2014/main" val="1638162191"/>
                    </a:ext>
                  </a:extLst>
                </a:gridCol>
                <a:gridCol w="1380824">
                  <a:extLst>
                    <a:ext uri="{9D8B030D-6E8A-4147-A177-3AD203B41FA5}">
                      <a16:colId xmlns:a16="http://schemas.microsoft.com/office/drawing/2014/main" val="2285798533"/>
                    </a:ext>
                  </a:extLst>
                </a:gridCol>
                <a:gridCol w="1835042">
                  <a:extLst>
                    <a:ext uri="{9D8B030D-6E8A-4147-A177-3AD203B41FA5}">
                      <a16:colId xmlns:a16="http://schemas.microsoft.com/office/drawing/2014/main" val="578277919"/>
                    </a:ext>
                  </a:extLst>
                </a:gridCol>
                <a:gridCol w="1253641">
                  <a:extLst>
                    <a:ext uri="{9D8B030D-6E8A-4147-A177-3AD203B41FA5}">
                      <a16:colId xmlns:a16="http://schemas.microsoft.com/office/drawing/2014/main" val="2739367797"/>
                    </a:ext>
                  </a:extLst>
                </a:gridCol>
                <a:gridCol w="1907714">
                  <a:extLst>
                    <a:ext uri="{9D8B030D-6E8A-4147-A177-3AD203B41FA5}">
                      <a16:colId xmlns:a16="http://schemas.microsoft.com/office/drawing/2014/main" val="4082424638"/>
                    </a:ext>
                  </a:extLst>
                </a:gridCol>
              </a:tblGrid>
              <a:tr h="22684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>
                          <a:effectLst/>
                        </a:rPr>
                        <a:t>Individuální konzultace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>
                          <a:effectLst/>
                        </a:rPr>
                        <a:t>Skupinové konzultace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82057"/>
                  </a:ext>
                </a:extLst>
              </a:tr>
              <a:tr h="24392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>
                          <a:effectLst/>
                        </a:rPr>
                        <a:t>Kraj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>
                          <a:effectLst/>
                        </a:rPr>
                        <a:t>Školy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>
                          <a:effectLst/>
                        </a:rPr>
                        <a:t>Zřizovatelé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>
                          <a:effectLst/>
                        </a:rPr>
                        <a:t>Celkový součet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>
                          <a:effectLst/>
                        </a:rPr>
                        <a:t>Počet akcí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>
                          <a:effectLst/>
                        </a:rPr>
                        <a:t>Počet účastníků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31733855"/>
                  </a:ext>
                </a:extLst>
              </a:tr>
              <a:tr h="24392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Terénní tým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53384635"/>
                  </a:ext>
                </a:extLst>
              </a:tr>
              <a:tr h="24392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Jihočeský kraj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305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150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455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251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13773943"/>
                  </a:ext>
                </a:extLst>
              </a:tr>
              <a:tr h="24392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Jihomoravský kraj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455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154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609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575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22031554"/>
                  </a:ext>
                </a:extLst>
              </a:tr>
              <a:tr h="24392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Karlovarský kraj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224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84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308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22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142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377865"/>
                  </a:ext>
                </a:extLst>
              </a:tr>
              <a:tr h="24392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Kraj Vysočina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213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112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325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288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4312878"/>
                  </a:ext>
                </a:extLst>
              </a:tr>
              <a:tr h="24392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Královéhradecký kraj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531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228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759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555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55352964"/>
                  </a:ext>
                </a:extLst>
              </a:tr>
              <a:tr h="24392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Liberecký kraj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410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146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556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842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49936581"/>
                  </a:ext>
                </a:extLst>
              </a:tr>
              <a:tr h="24392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Moravskoslezský kraj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462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262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724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505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56099621"/>
                  </a:ext>
                </a:extLst>
              </a:tr>
              <a:tr h="24392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Olomoucký kraj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330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216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546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24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606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62791936"/>
                  </a:ext>
                </a:extLst>
              </a:tr>
              <a:tr h="24392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Pardubický kraj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619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186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805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74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1 463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0826599"/>
                  </a:ext>
                </a:extLst>
              </a:tr>
              <a:tr h="24392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Plzeňský kraj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469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226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695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43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463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60129463"/>
                  </a:ext>
                </a:extLst>
              </a:tr>
              <a:tr h="24392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Středočeský kraj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735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310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1045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332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74005040"/>
                  </a:ext>
                </a:extLst>
              </a:tr>
              <a:tr h="24392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Ústecký kraj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399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226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625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216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44522408"/>
                  </a:ext>
                </a:extLst>
              </a:tr>
              <a:tr h="25611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Zlínský kraj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449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209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658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26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434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7008631"/>
                  </a:ext>
                </a:extLst>
              </a:tr>
              <a:tr h="25611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Celkový součet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5 605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2 509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8 114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411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6 672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795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0480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3C1C65-A183-09FF-E085-96B3390A1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, řada/pruh&#10;&#10;Obsah vygenerovaný umělou inteligencí může být nesprávný.">
            <a:extLst>
              <a:ext uri="{FF2B5EF4-FFF2-40B4-BE49-F238E27FC236}">
                <a16:creationId xmlns:a16="http://schemas.microsoft.com/office/drawing/2014/main" id="{F95F45F5-91DE-F968-E55B-260C438C5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Nadpis 16">
            <a:extLst>
              <a:ext uri="{FF2B5EF4-FFF2-40B4-BE49-F238E27FC236}">
                <a16:creationId xmlns:a16="http://schemas.microsoft.com/office/drawing/2014/main" id="{4096ED95-6884-D9D5-5862-471E3298B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375" y="619301"/>
            <a:ext cx="11010900" cy="1060670"/>
          </a:xfrm>
        </p:spPr>
        <p:txBody>
          <a:bodyPr>
            <a:noAutofit/>
          </a:bodyPr>
          <a:lstStyle/>
          <a:p>
            <a:r>
              <a:rPr lang="cs-CZ" sz="4000">
                <a:solidFill>
                  <a:srgbClr val="06508C"/>
                </a:solidFill>
                <a:latin typeface="+mn-lt"/>
                <a:ea typeface="+mn-ea"/>
                <a:cs typeface="+mn-cs"/>
              </a:rPr>
              <a:t>Podíl navštívených škol v krajích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6FBBD73-5DCA-30A7-29AB-6B379A419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CAB6-A05C-4A95-8CFC-CBC4B30854B9}" type="slidenum">
              <a:rPr lang="cs-CZ" smtClean="0"/>
              <a:t>6</a:t>
            </a:fld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556F2D-5C75-21D7-AC9F-7B36F1C01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5" name="Graf 4">
                <a:extLst>
                  <a:ext uri="{FF2B5EF4-FFF2-40B4-BE49-F238E27FC236}">
                    <a16:creationId xmlns:a16="http://schemas.microsoft.com/office/drawing/2014/main" id="{A1D98436-0C49-4960-A06C-E944C9C47660}"/>
                  </a:ext>
                </a:extLst>
              </p:cNvPr>
              <p:cNvGraphicFramePr/>
              <p:nvPr/>
            </p:nvGraphicFramePr>
            <p:xfrm>
              <a:off x="1919605" y="1290002"/>
              <a:ext cx="8352790" cy="524891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5" name="Graf 4">
                <a:extLst>
                  <a:ext uri="{FF2B5EF4-FFF2-40B4-BE49-F238E27FC236}">
                    <a16:creationId xmlns:a16="http://schemas.microsoft.com/office/drawing/2014/main" id="{A1D98436-0C49-4960-A06C-E944C9C4766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19605" y="1290002"/>
                <a:ext cx="8352790" cy="524891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9425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44A90-9DC2-A1FF-4FA9-498CC1297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, řada/pruh&#10;&#10;Obsah vygenerovaný umělou inteligencí může být nesprávný.">
            <a:extLst>
              <a:ext uri="{FF2B5EF4-FFF2-40B4-BE49-F238E27FC236}">
                <a16:creationId xmlns:a16="http://schemas.microsoft.com/office/drawing/2014/main" id="{FC380B3C-EF97-2B22-A642-C13449908D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Nadpis 16">
            <a:extLst>
              <a:ext uri="{FF2B5EF4-FFF2-40B4-BE49-F238E27FC236}">
                <a16:creationId xmlns:a16="http://schemas.microsoft.com/office/drawing/2014/main" id="{838DC241-F47D-19A6-E077-7D277722E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375" y="619301"/>
            <a:ext cx="11010900" cy="1060670"/>
          </a:xfrm>
        </p:spPr>
        <p:txBody>
          <a:bodyPr>
            <a:noAutofit/>
          </a:bodyPr>
          <a:lstStyle/>
          <a:p>
            <a:r>
              <a:rPr lang="cs-CZ" sz="4000">
                <a:solidFill>
                  <a:srgbClr val="06508C"/>
                </a:solidFill>
                <a:latin typeface="+mn-lt"/>
                <a:ea typeface="+mn-ea"/>
                <a:cs typeface="+mn-cs"/>
              </a:rPr>
              <a:t>Podíl navštívených zřizovatelů v krajích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A7A508B-768B-9050-14DA-7DED47D4B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CAB6-A05C-4A95-8CFC-CBC4B30854B9}" type="slidenum">
              <a:rPr lang="cs-CZ" smtClean="0"/>
              <a:t>7</a:t>
            </a:fld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532C105-EAB1-5011-8149-6D059C1DE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2" name="Graf 1">
                <a:extLst>
                  <a:ext uri="{FF2B5EF4-FFF2-40B4-BE49-F238E27FC236}">
                    <a16:creationId xmlns:a16="http://schemas.microsoft.com/office/drawing/2014/main" id="{9D92CDF3-DF27-4041-B912-4C3A9837E50A}"/>
                  </a:ext>
                </a:extLst>
              </p:cNvPr>
              <p:cNvGraphicFramePr/>
              <p:nvPr/>
            </p:nvGraphicFramePr>
            <p:xfrm>
              <a:off x="1990724" y="1149636"/>
              <a:ext cx="8677275" cy="550672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2" name="Graf 1">
                <a:extLst>
                  <a:ext uri="{FF2B5EF4-FFF2-40B4-BE49-F238E27FC236}">
                    <a16:creationId xmlns:a16="http://schemas.microsoft.com/office/drawing/2014/main" id="{9D92CDF3-DF27-4041-B912-4C3A9837E50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90724" y="1149636"/>
                <a:ext cx="8677275" cy="550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5793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3D3A52-FD39-4D27-A9FB-7EEB0612E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, řada/pruh&#10;&#10;Obsah vygenerovaný umělou inteligencí může být nesprávný.">
            <a:extLst>
              <a:ext uri="{FF2B5EF4-FFF2-40B4-BE49-F238E27FC236}">
                <a16:creationId xmlns:a16="http://schemas.microsoft.com/office/drawing/2014/main" id="{3F3EC864-2889-ED7E-C53D-C76CD5BD64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Nadpis 16">
            <a:extLst>
              <a:ext uri="{FF2B5EF4-FFF2-40B4-BE49-F238E27FC236}">
                <a16:creationId xmlns:a16="http://schemas.microsoft.com/office/drawing/2014/main" id="{053CDB38-FC76-D64F-EB5A-773C0D67E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375" y="619300"/>
            <a:ext cx="11010900" cy="1323799"/>
          </a:xfrm>
        </p:spPr>
        <p:txBody>
          <a:bodyPr>
            <a:noAutofit/>
          </a:bodyPr>
          <a:lstStyle/>
          <a:p>
            <a:r>
              <a:rPr lang="cs-CZ" sz="4000">
                <a:solidFill>
                  <a:srgbClr val="06508C"/>
                </a:solidFill>
                <a:latin typeface="+mn-lt"/>
                <a:ea typeface="+mn-ea"/>
                <a:cs typeface="+mn-cs"/>
              </a:rPr>
              <a:t>Metodická podpora centrálního týmu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63C8B3D-60C0-848D-9168-F7AE77716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CAB6-A05C-4A95-8CFC-CBC4B30854B9}" type="slidenum">
              <a:rPr lang="cs-CZ" smtClean="0"/>
              <a:t>8</a:t>
            </a:fld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326A6F2-212A-E2C6-C8E8-D39309854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8735"/>
            <a:ext cx="10515600" cy="4558227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15000"/>
              </a:lnSpc>
              <a:spcAft>
                <a:spcPts val="600"/>
              </a:spcAft>
              <a:buSzPct val="55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kern="100">
                <a:ea typeface="Aptos" panose="020B0004020202020204" pitchFamily="34" charset="0"/>
                <a:cs typeface="Times New Roman" panose="02020603050405020304" pitchFamily="18" charset="0"/>
              </a:rPr>
              <a:t>M</a:t>
            </a:r>
            <a:r>
              <a:rPr lang="cs-CZ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etodické materiály pro školy a zřizovatele</a:t>
            </a:r>
          </a:p>
          <a:p>
            <a:pPr lvl="1"/>
            <a:r>
              <a:rPr lang="cs-CZ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Omezení a přerušení provozu MŠ (metodika, infografika)</a:t>
            </a:r>
          </a:p>
          <a:p>
            <a:pPr lvl="1"/>
            <a:r>
              <a:rPr lang="cs-CZ" sz="1800">
                <a:latin typeface="Aptos" panose="020B0004020202020204" pitchFamily="34" charset="0"/>
              </a:rPr>
              <a:t>Výroční zprávy ve školství</a:t>
            </a:r>
          </a:p>
          <a:p>
            <a:pPr lvl="1"/>
            <a:r>
              <a:rPr lang="cs-CZ" sz="1800">
                <a:latin typeface="Aptos" panose="020B0004020202020204" pitchFamily="34" charset="0"/>
              </a:rPr>
              <a:t>Nehodnocení neprospěl (infografika)</a:t>
            </a:r>
          </a:p>
          <a:p>
            <a:pPr lvl="1"/>
            <a:r>
              <a:rPr lang="cs-CZ" sz="1800">
                <a:latin typeface="Aptos" panose="020B0004020202020204" pitchFamily="34" charset="0"/>
              </a:rPr>
              <a:t>Pracovní poměr zástupce ředitele školy</a:t>
            </a:r>
          </a:p>
          <a:p>
            <a:pPr lvl="1"/>
            <a:r>
              <a:rPr lang="cs-CZ" sz="1800">
                <a:latin typeface="Aptos" panose="020B0004020202020204" pitchFamily="34" charset="0"/>
              </a:rPr>
              <a:t>Zástupci – vysvětlení rozdílů</a:t>
            </a:r>
          </a:p>
          <a:p>
            <a:pPr lvl="1"/>
            <a:r>
              <a:rPr lang="cs-CZ" sz="1800">
                <a:latin typeface="Aptos" panose="020B0004020202020204" pitchFamily="34" charset="0"/>
              </a:rPr>
              <a:t>Uzavírání pracovních smluv, DPP, DPČ ředitelem se sebou samým</a:t>
            </a:r>
          </a:p>
          <a:p>
            <a:pPr lvl="1"/>
            <a:r>
              <a:rPr lang="cs-CZ" sz="1800">
                <a:latin typeface="Aptos" panose="020B0004020202020204" pitchFamily="34" charset="0"/>
              </a:rPr>
              <a:t>Vznik pracovního poměru pedagogického pracovníka</a:t>
            </a:r>
            <a:endParaRPr lang="cs-CZ" sz="1800" kern="100">
              <a:effectLst/>
              <a:highlight>
                <a:srgbClr val="FFFF00"/>
              </a:highlight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SzPct val="55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19 pravidelných měsíčních </a:t>
            </a:r>
            <a:r>
              <a:rPr lang="cs-CZ" kern="10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infoservisů</a:t>
            </a:r>
            <a:endParaRPr lang="cs-CZ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SzPct val="55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kern="100">
                <a:ea typeface="Aptos" panose="020B0004020202020204" pitchFamily="34" charset="0"/>
                <a:cs typeface="Times New Roman" panose="02020603050405020304" pitchFamily="18" charset="0"/>
              </a:rPr>
              <a:t>M</a:t>
            </a:r>
            <a:r>
              <a:rPr lang="cs-CZ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etodická telefonní linka – více než 3 500 konzultací</a:t>
            </a:r>
            <a:r>
              <a:rPr lang="en-US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​</a:t>
            </a:r>
            <a:endParaRPr lang="cs-CZ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SzPct val="55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kern="100">
                <a:ea typeface="Aptos" panose="020B0004020202020204" pitchFamily="34" charset="0"/>
                <a:cs typeface="Times New Roman" panose="02020603050405020304" pitchFamily="18" charset="0"/>
              </a:rPr>
              <a:t>E</a:t>
            </a:r>
            <a:r>
              <a:rPr lang="cs-CZ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-mailová podpora – více než 5 000 dotazů</a:t>
            </a:r>
            <a:r>
              <a:rPr lang="en-US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​</a:t>
            </a:r>
            <a:endParaRPr lang="cs-CZ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542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9B930-0230-973F-3719-B2244C063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, řada/pruh&#10;&#10;Obsah vygenerovaný umělou inteligencí může být nesprávný.">
            <a:extLst>
              <a:ext uri="{FF2B5EF4-FFF2-40B4-BE49-F238E27FC236}">
                <a16:creationId xmlns:a16="http://schemas.microsoft.com/office/drawing/2014/main" id="{9E1E2F62-AB32-2D2F-8627-5394E9DE3A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Nadpis 16">
            <a:extLst>
              <a:ext uri="{FF2B5EF4-FFF2-40B4-BE49-F238E27FC236}">
                <a16:creationId xmlns:a16="http://schemas.microsoft.com/office/drawing/2014/main" id="{B7B58C6E-4B26-ED38-5662-551DEEDF8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375" y="619301"/>
            <a:ext cx="11010900" cy="783472"/>
          </a:xfrm>
        </p:spPr>
        <p:txBody>
          <a:bodyPr>
            <a:noAutofit/>
          </a:bodyPr>
          <a:lstStyle/>
          <a:p>
            <a:r>
              <a:rPr lang="cs-CZ" sz="4000">
                <a:solidFill>
                  <a:srgbClr val="06508C"/>
                </a:solidFill>
                <a:latin typeface="+mn-lt"/>
                <a:ea typeface="+mn-ea"/>
                <a:cs typeface="+mn-cs"/>
              </a:rPr>
              <a:t>Zorganizovali jsme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982F9C5-A499-981E-6F26-2C2779251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CAB6-A05C-4A95-8CFC-CBC4B30854B9}" type="slidenum">
              <a:rPr lang="cs-CZ" smtClean="0"/>
              <a:t>9</a:t>
            </a:fld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0F19E08-49F0-46D8-CEAD-7B155F083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48245"/>
            <a:ext cx="11010900" cy="4671580"/>
          </a:xfrm>
        </p:spPr>
        <p:txBody>
          <a:bodyPr numCol="2">
            <a:normAutofit fontScale="25000" lnSpcReduction="20000"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  <a:buSzPct val="100000"/>
              <a:tabLst>
                <a:tab pos="457200" algn="l"/>
              </a:tabLst>
            </a:pPr>
            <a:r>
              <a:rPr lang="cs-CZ" sz="80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42</a:t>
            </a:r>
            <a:r>
              <a:rPr lang="cs-CZ" sz="8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setkání </a:t>
            </a:r>
            <a:r>
              <a:rPr lang="cs-CZ" sz="80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</a:t>
            </a:r>
            <a:r>
              <a:rPr lang="en-US" sz="80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latfor</a:t>
            </a:r>
            <a:r>
              <a:rPr lang="cs-CZ" sz="80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8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spolupráce</a:t>
            </a:r>
            <a:r>
              <a:rPr lang="en-US" sz="8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důležitých</a:t>
            </a:r>
            <a:r>
              <a:rPr lang="en-US" sz="8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aktérů</a:t>
            </a:r>
            <a:r>
              <a:rPr lang="en-US" sz="8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</a:t>
            </a:r>
            <a:r>
              <a:rPr lang="en-US" sz="8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vzdělávání</a:t>
            </a:r>
            <a:r>
              <a:rPr lang="en-US" sz="8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</a:t>
            </a:r>
            <a:r>
              <a:rPr lang="en-US" sz="8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území</a:t>
            </a:r>
            <a:r>
              <a:rPr lang="en-US" sz="8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kern="100" err="1">
                <a:latin typeface="Aptos" panose="020B0004020202020204" pitchFamily="34" charset="0"/>
                <a:cs typeface="Times New Roman" panose="02020603050405020304" pitchFamily="18" charset="0"/>
              </a:rPr>
              <a:t>všech</a:t>
            </a:r>
            <a:r>
              <a:rPr lang="en-US" sz="8000" kern="10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kern="100" err="1">
                <a:latin typeface="Aptos" panose="020B0004020202020204" pitchFamily="34" charset="0"/>
                <a:cs typeface="Times New Roman" panose="02020603050405020304" pitchFamily="18" charset="0"/>
              </a:rPr>
              <a:t>krajů</a:t>
            </a:r>
            <a:r>
              <a:rPr lang="en-US" sz="8000" kern="10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br>
              <a:rPr lang="cs-CZ" sz="8000" kern="100">
                <a:latin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8000" kern="100">
                <a:latin typeface="Aptos" panose="020B0004020202020204" pitchFamily="34" charset="0"/>
                <a:cs typeface="Times New Roman" panose="02020603050405020304" pitchFamily="18" charset="0"/>
              </a:rPr>
              <a:t>a </a:t>
            </a:r>
            <a:r>
              <a:rPr lang="cs-CZ" sz="8000" kern="100">
                <a:latin typeface="Aptos" panose="020B0004020202020204" pitchFamily="34" charset="0"/>
                <a:cs typeface="Times New Roman" panose="02020603050405020304" pitchFamily="18" charset="0"/>
              </a:rPr>
              <a:t>h</a:t>
            </a:r>
            <a:r>
              <a:rPr lang="en-US" sz="8000" kern="100" err="1">
                <a:latin typeface="Aptos" panose="020B0004020202020204" pitchFamily="34" charset="0"/>
                <a:cs typeface="Times New Roman" panose="02020603050405020304" pitchFamily="18" charset="0"/>
              </a:rPr>
              <a:t>l.m.Prahy</a:t>
            </a:r>
            <a:r>
              <a:rPr lang="en-US" sz="8000" kern="100">
                <a:latin typeface="Aptos" panose="020B0004020202020204" pitchFamily="34" charset="0"/>
                <a:cs typeface="Times New Roman" panose="02020603050405020304" pitchFamily="18" charset="0"/>
              </a:rPr>
              <a:t>. ​</a:t>
            </a:r>
            <a:endParaRPr lang="cs-CZ" sz="8000" kern="10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8000" kern="100">
                <a:latin typeface="Aptos" panose="020B0004020202020204" pitchFamily="34" charset="0"/>
                <a:cs typeface="Times New Roman" panose="02020603050405020304" pitchFamily="18" charset="0"/>
              </a:rPr>
              <a:t>3 </a:t>
            </a:r>
            <a:r>
              <a:rPr lang="en-US" sz="8000" kern="100" err="1">
                <a:latin typeface="Aptos" panose="020B0004020202020204" pitchFamily="34" charset="0"/>
                <a:cs typeface="Times New Roman" panose="02020603050405020304" pitchFamily="18" charset="0"/>
              </a:rPr>
              <a:t>odborné</a:t>
            </a:r>
            <a:r>
              <a:rPr lang="en-US" sz="8000" kern="10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kern="100" err="1">
                <a:latin typeface="Aptos" panose="020B0004020202020204" pitchFamily="34" charset="0"/>
                <a:cs typeface="Times New Roman" panose="02020603050405020304" pitchFamily="18" charset="0"/>
              </a:rPr>
              <a:t>panely</a:t>
            </a:r>
            <a:r>
              <a:rPr lang="cs-CZ" sz="8000" kern="100">
                <a:latin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8000" kern="100">
                <a:latin typeface="Aptos" panose="020B0004020202020204" pitchFamily="34" charset="0"/>
                <a:cs typeface="Times New Roman" panose="02020603050405020304" pitchFamily="18" charset="0"/>
              </a:rPr>
              <a:t>Včasná identifikace ohrožených dětí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8000" kern="100">
                <a:latin typeface="Aptos" panose="020B0004020202020204" pitchFamily="34" charset="0"/>
                <a:cs typeface="Times New Roman" panose="02020603050405020304" pitchFamily="18" charset="0"/>
              </a:rPr>
              <a:t>Změny ve školním stravování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  <a:buSzPct val="100000"/>
              <a:tabLst>
                <a:tab pos="457200" algn="l"/>
              </a:tabLst>
            </a:pPr>
            <a:r>
              <a:rPr lang="cs-CZ" sz="8000" kern="100">
                <a:latin typeface="Aptos" panose="020B0004020202020204" pitchFamily="34" charset="0"/>
                <a:cs typeface="Times New Roman" panose="02020603050405020304" pitchFamily="18" charset="0"/>
              </a:rPr>
              <a:t>Bezpečnost ve školách.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  <a:buSzPct val="100000"/>
              <a:tabLst>
                <a:tab pos="457200" algn="l"/>
              </a:tabLst>
            </a:pPr>
            <a:r>
              <a:rPr lang="cs-CZ" sz="8000" kern="100">
                <a:latin typeface="Aptos" panose="020B0004020202020204" pitchFamily="34" charset="0"/>
                <a:cs typeface="Times New Roman" panose="02020603050405020304" pitchFamily="18" charset="0"/>
              </a:rPr>
              <a:t>2 celostátní konference: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  <a:buSzPct val="100000"/>
              <a:tabLst>
                <a:tab pos="457200" algn="l"/>
              </a:tabLst>
            </a:pPr>
            <a:r>
              <a:rPr lang="cs-CZ" sz="8000" kern="100">
                <a:latin typeface="Aptos" panose="020B0004020202020204" pitchFamily="34" charset="0"/>
                <a:cs typeface="Times New Roman" panose="02020603050405020304" pitchFamily="18" charset="0"/>
              </a:rPr>
              <a:t>Svazkové školy a spojená ředitelství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  <a:buSzPct val="100000"/>
              <a:tabLst>
                <a:tab pos="457200" algn="l"/>
              </a:tabLst>
            </a:pPr>
            <a:r>
              <a:rPr lang="cs-CZ" sz="8000" kern="100">
                <a:latin typeface="Aptos" panose="020B0004020202020204" pitchFamily="34" charset="0"/>
                <a:cs typeface="Times New Roman" panose="02020603050405020304" pitchFamily="18" charset="0"/>
              </a:rPr>
              <a:t>Digitalizace nepedagogických agend v MŠ.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8000" kern="100">
                <a:latin typeface="Aptos" panose="020B0004020202020204" pitchFamily="34" charset="0"/>
                <a:cs typeface="Times New Roman" panose="02020603050405020304" pitchFamily="18" charset="0"/>
              </a:rPr>
              <a:t>14 workshopů navazujících na celoplošnou konferenci ke svazkovým školám.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8000" kern="100">
                <a:latin typeface="Aptos" panose="020B0004020202020204" pitchFamily="34" charset="0"/>
                <a:cs typeface="Times New Roman" panose="02020603050405020304" pitchFamily="18" charset="0"/>
              </a:rPr>
              <a:t>97 workshopů k předávání dat z matrik MŠ, kterých se zúčastnilo 1 442 zástupců MŠ.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8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Webinář pro zřizovatele (Odměňování ředitelů, Mapa spádovosti, Kompas)</a:t>
            </a:r>
            <a:r>
              <a:rPr lang="en-US" sz="80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​</a:t>
            </a:r>
            <a:r>
              <a:rPr lang="cs-CZ" sz="80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cs-CZ" sz="80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05123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95A5256BB47074892101BA7AB4BC8E6" ma:contentTypeVersion="8" ma:contentTypeDescription="Vytvoří nový dokument" ma:contentTypeScope="" ma:versionID="280c1dbb0428d9f1593a7726b0d1d176">
  <xsd:schema xmlns:xsd="http://www.w3.org/2001/XMLSchema" xmlns:xs="http://www.w3.org/2001/XMLSchema" xmlns:p="http://schemas.microsoft.com/office/2006/metadata/properties" xmlns:ns2="0c111bf8-c567-4442-9a99-1986ac44cbd0" targetNamespace="http://schemas.microsoft.com/office/2006/metadata/properties" ma:root="true" ma:fieldsID="4ca4940aaf2b5c7c8f1bf5490167c3be" ns2:_="">
    <xsd:import namespace="0c111bf8-c567-4442-9a99-1986ac44cb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111bf8-c567-4442-9a99-1986ac44cb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E986362-A890-4B37-8F3D-B01409793140}">
  <ds:schemaRefs>
    <ds:schemaRef ds:uri="0c111bf8-c567-4442-9a99-1986ac44cbd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08ABC6E-17AD-400C-949A-49043F4838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2028D6-66CD-42F1-B8F2-B1352D5882F9}">
  <ds:schemaRefs>
    <ds:schemaRef ds:uri="0c111bf8-c567-4442-9a99-1986ac44cbd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1165</Words>
  <Application>Microsoft Office PowerPoint</Application>
  <PresentationFormat>Widescreen</PresentationFormat>
  <Paragraphs>283</Paragraphs>
  <Slides>24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Motiv Office</vt:lpstr>
      <vt:lpstr>PowerPoint Presentation</vt:lpstr>
      <vt:lpstr>PowerPoint Presentation</vt:lpstr>
      <vt:lpstr>2 roky projektu  Střední článek podpory   </vt:lpstr>
      <vt:lpstr>PowerPoint Presentation</vt:lpstr>
      <vt:lpstr>Počty realizovaných konzultací v krajích Celkem bylo v rámci přímé metodické podpory v krajích provedeno více než 8 500 individuálních a skupinových konzultací</vt:lpstr>
      <vt:lpstr>Podíl navštívených škol v krajích</vt:lpstr>
      <vt:lpstr>Podíl navštívených zřizovatelů v krajích</vt:lpstr>
      <vt:lpstr>Metodická podpora centrálního týmu</vt:lpstr>
      <vt:lpstr>Zorganizovali jsme</vt:lpstr>
      <vt:lpstr>Preferovaná forma předávání informací z MŠMT</vt:lpstr>
      <vt:lpstr>Preference kanálů čerpání metodické podpory</vt:lpstr>
      <vt:lpstr>Preference služeb poskytovaných SČ</vt:lpstr>
      <vt:lpstr>Preference témat metodické podpory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Novotná Taťána</dc:creator>
  <cp:lastModifiedBy>Votrubec Václav</cp:lastModifiedBy>
  <cp:revision>258</cp:revision>
  <cp:lastPrinted>2025-04-29T05:04:29Z</cp:lastPrinted>
  <dcterms:created xsi:type="dcterms:W3CDTF">2025-04-25T10:57:02Z</dcterms:created>
  <dcterms:modified xsi:type="dcterms:W3CDTF">2025-06-02T10:08:37Z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0x010100495A5256BB47074892101BA7AB4BC8E6</vt:lpwstr>
  </property>
</Properties>
</file>