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15"/>
  </p:notesMasterIdLst>
  <p:sldIdLst>
    <p:sldId id="310" r:id="rId2"/>
    <p:sldId id="805" r:id="rId3"/>
    <p:sldId id="311" r:id="rId4"/>
    <p:sldId id="809" r:id="rId5"/>
    <p:sldId id="796" r:id="rId6"/>
    <p:sldId id="808" r:id="rId7"/>
    <p:sldId id="793" r:id="rId8"/>
    <p:sldId id="804" r:id="rId9"/>
    <p:sldId id="807" r:id="rId10"/>
    <p:sldId id="800" r:id="rId11"/>
    <p:sldId id="801" r:id="rId12"/>
    <p:sldId id="803" r:id="rId13"/>
    <p:sldId id="294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7DBE5966-C284-4AF4-A8C6-D9DE97DB8E94}">
          <p14:sldIdLst>
            <p14:sldId id="310"/>
            <p14:sldId id="805"/>
            <p14:sldId id="311"/>
            <p14:sldId id="809"/>
            <p14:sldId id="796"/>
            <p14:sldId id="808"/>
            <p14:sldId id="793"/>
            <p14:sldId id="804"/>
            <p14:sldId id="807"/>
          </p14:sldIdLst>
        </p14:section>
        <p14:section name="Oddíl bez názvu" id="{7FE1878E-04F8-460A-A647-BA23BA1316F0}">
          <p14:sldIdLst>
            <p14:sldId id="800"/>
            <p14:sldId id="801"/>
            <p14:sldId id="803"/>
            <p14:sldId id="29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st gra" initials="Rg" lastIdx="11" clrIdx="0">
    <p:extLst>
      <p:ext uri="{19B8F6BF-5375-455C-9EA6-DF929625EA0E}">
        <p15:presenceInfo xmlns:p15="http://schemas.microsoft.com/office/powerpoint/2012/main" userId="852fc29426a7b1cb" providerId="Windows Live"/>
      </p:ext>
    </p:extLst>
  </p:cmAuthor>
  <p:cmAuthor id="2" name="Návrat Miroslav" initials="NM" lastIdx="20" clrIdx="1">
    <p:extLst>
      <p:ext uri="{19B8F6BF-5375-455C-9EA6-DF929625EA0E}">
        <p15:presenceInfo xmlns:p15="http://schemas.microsoft.com/office/powerpoint/2012/main" userId="S-1-5-21-1024343765-948047755-1557874966-30005" providerId="AD"/>
      </p:ext>
    </p:extLst>
  </p:cmAuthor>
  <p:cmAuthor id="3" name="Kuchařová Veronika" initials="KV" lastIdx="1" clrIdx="2">
    <p:extLst>
      <p:ext uri="{19B8F6BF-5375-455C-9EA6-DF929625EA0E}">
        <p15:presenceInfo xmlns:p15="http://schemas.microsoft.com/office/powerpoint/2012/main" userId="S-1-5-21-1024343765-948047755-1557874966-2659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8D96"/>
    <a:srgbClr val="B2D5D8"/>
    <a:srgbClr val="7F7F7F"/>
    <a:srgbClr val="61AA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4E75B4-F528-4C2B-9F75-6E7BA5B0676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3DAC21F-21C7-4F0A-B5D7-22F6E8DFADD7}">
      <dgm:prSet phldrT="[Text]"/>
      <dgm:spPr/>
      <dgm:t>
        <a:bodyPr/>
        <a:lstStyle/>
        <a:p>
          <a:r>
            <a:rPr lang="cs-CZ" dirty="0"/>
            <a:t>Úprava na dobu </a:t>
          </a:r>
          <a:r>
            <a:rPr lang="cs-CZ" dirty="0">
              <a:solidFill>
                <a:srgbClr val="FF0000"/>
              </a:solidFill>
            </a:rPr>
            <a:t>neurčitou</a:t>
          </a:r>
        </a:p>
      </dgm:t>
    </dgm:pt>
    <dgm:pt modelId="{A05AC35E-7F7F-40C4-841F-90338BD300DB}" type="parTrans" cxnId="{BC189B6C-6CF5-4CC1-A4F7-A30082943D75}">
      <dgm:prSet/>
      <dgm:spPr/>
      <dgm:t>
        <a:bodyPr/>
        <a:lstStyle/>
        <a:p>
          <a:endParaRPr lang="cs-CZ"/>
        </a:p>
      </dgm:t>
    </dgm:pt>
    <dgm:pt modelId="{0587908D-DC94-4361-81FE-6B508FC9E63C}" type="sibTrans" cxnId="{BC189B6C-6CF5-4CC1-A4F7-A30082943D75}">
      <dgm:prSet/>
      <dgm:spPr/>
      <dgm:t>
        <a:bodyPr/>
        <a:lstStyle/>
        <a:p>
          <a:endParaRPr lang="cs-CZ"/>
        </a:p>
      </dgm:t>
    </dgm:pt>
    <dgm:pt modelId="{3318A29C-C161-4683-A80A-B2626CB09D2B}">
      <dgm:prSet phldrT="[Text]"/>
      <dgm:spPr/>
      <dgm:t>
        <a:bodyPr/>
        <a:lstStyle/>
        <a:p>
          <a:r>
            <a:rPr lang="cs-CZ" dirty="0"/>
            <a:t>Nárok žáci, </a:t>
          </a:r>
          <a:r>
            <a:rPr lang="cs-CZ" dirty="0" err="1"/>
            <a:t>kt</a:t>
          </a:r>
          <a:r>
            <a:rPr lang="cs-CZ" dirty="0"/>
            <a:t>. se vzdělávají v ČR </a:t>
          </a:r>
          <a:r>
            <a:rPr lang="cs-CZ" dirty="0">
              <a:solidFill>
                <a:srgbClr val="FF0000"/>
              </a:solidFill>
            </a:rPr>
            <a:t>36 </a:t>
          </a:r>
          <a:r>
            <a:rPr lang="cs-CZ" dirty="0" err="1">
              <a:solidFill>
                <a:srgbClr val="FF0000"/>
              </a:solidFill>
            </a:rPr>
            <a:t>měs</a:t>
          </a:r>
          <a:r>
            <a:rPr lang="cs-CZ" dirty="0">
              <a:solidFill>
                <a:srgbClr val="FF0000"/>
              </a:solidFill>
            </a:rPr>
            <a:t>.</a:t>
          </a:r>
          <a:endParaRPr lang="cs-CZ" dirty="0"/>
        </a:p>
      </dgm:t>
    </dgm:pt>
    <dgm:pt modelId="{EB31CD94-A5C4-40AF-A4ED-D24B0B04D797}" type="parTrans" cxnId="{F96609BB-C234-42A2-8BD7-82835F5DC915}">
      <dgm:prSet/>
      <dgm:spPr/>
      <dgm:t>
        <a:bodyPr/>
        <a:lstStyle/>
        <a:p>
          <a:endParaRPr lang="cs-CZ"/>
        </a:p>
      </dgm:t>
    </dgm:pt>
    <dgm:pt modelId="{DB99FF45-C643-48A6-9942-C63368C926A6}" type="sibTrans" cxnId="{F96609BB-C234-42A2-8BD7-82835F5DC915}">
      <dgm:prSet/>
      <dgm:spPr/>
      <dgm:t>
        <a:bodyPr/>
        <a:lstStyle/>
        <a:p>
          <a:endParaRPr lang="cs-CZ"/>
        </a:p>
      </dgm:t>
    </dgm:pt>
    <dgm:pt modelId="{7B7FDA9E-9E1C-4CBC-B39F-D5EFAC59B5D7}">
      <dgm:prSet phldrT="[Text]"/>
      <dgm:spPr/>
      <dgm:t>
        <a:bodyPr/>
        <a:lstStyle/>
        <a:p>
          <a:r>
            <a:rPr lang="cs-CZ" dirty="0">
              <a:solidFill>
                <a:srgbClr val="FF0000"/>
              </a:solidFill>
            </a:rPr>
            <a:t>Celková</a:t>
          </a:r>
          <a:r>
            <a:rPr lang="cs-CZ" dirty="0"/>
            <a:t> doba </a:t>
          </a:r>
          <a:r>
            <a:rPr lang="cs-CZ" dirty="0">
              <a:solidFill>
                <a:srgbClr val="FF0000"/>
              </a:solidFill>
            </a:rPr>
            <a:t>30 </a:t>
          </a:r>
          <a:r>
            <a:rPr lang="cs-CZ" dirty="0"/>
            <a:t>měsíců</a:t>
          </a:r>
        </a:p>
      </dgm:t>
    </dgm:pt>
    <dgm:pt modelId="{135820E0-47ED-48AF-8226-47B759300607}" type="sibTrans" cxnId="{FEB3FF64-AD54-4EF4-A51C-2C0771A4D33E}">
      <dgm:prSet/>
      <dgm:spPr/>
      <dgm:t>
        <a:bodyPr/>
        <a:lstStyle/>
        <a:p>
          <a:endParaRPr lang="cs-CZ"/>
        </a:p>
      </dgm:t>
    </dgm:pt>
    <dgm:pt modelId="{89AACF6D-FADE-43C5-8286-78F196CA5A16}" type="parTrans" cxnId="{FEB3FF64-AD54-4EF4-A51C-2C0771A4D33E}">
      <dgm:prSet/>
      <dgm:spPr/>
      <dgm:t>
        <a:bodyPr/>
        <a:lstStyle/>
        <a:p>
          <a:endParaRPr lang="cs-CZ"/>
        </a:p>
      </dgm:t>
    </dgm:pt>
    <dgm:pt modelId="{4809D2B1-A714-489B-8BC0-FFC4142C7296}" type="pres">
      <dgm:prSet presAssocID="{084E75B4-F528-4C2B-9F75-6E7BA5B06762}" presName="linear" presStyleCnt="0">
        <dgm:presLayoutVars>
          <dgm:dir/>
          <dgm:animLvl val="lvl"/>
          <dgm:resizeHandles val="exact"/>
        </dgm:presLayoutVars>
      </dgm:prSet>
      <dgm:spPr/>
    </dgm:pt>
    <dgm:pt modelId="{47536CA7-F9A7-4408-8BD4-52311B3AC205}" type="pres">
      <dgm:prSet presAssocID="{63DAC21F-21C7-4F0A-B5D7-22F6E8DFADD7}" presName="parentLin" presStyleCnt="0"/>
      <dgm:spPr/>
    </dgm:pt>
    <dgm:pt modelId="{C68F96B6-7111-4D92-8136-A6F8838B4F03}" type="pres">
      <dgm:prSet presAssocID="{63DAC21F-21C7-4F0A-B5D7-22F6E8DFADD7}" presName="parentLeftMargin" presStyleLbl="node1" presStyleIdx="0" presStyleCnt="3"/>
      <dgm:spPr/>
    </dgm:pt>
    <dgm:pt modelId="{FB2492FD-CD7E-4CED-9FEF-9CDBC54957CD}" type="pres">
      <dgm:prSet presAssocID="{63DAC21F-21C7-4F0A-B5D7-22F6E8DFADD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A5EED9B-AAF2-4480-B75B-C3D7C8839372}" type="pres">
      <dgm:prSet presAssocID="{63DAC21F-21C7-4F0A-B5D7-22F6E8DFADD7}" presName="negativeSpace" presStyleCnt="0"/>
      <dgm:spPr/>
    </dgm:pt>
    <dgm:pt modelId="{EC17598A-4311-4DD3-9ED8-82EE2004A2B0}" type="pres">
      <dgm:prSet presAssocID="{63DAC21F-21C7-4F0A-B5D7-22F6E8DFADD7}" presName="childText" presStyleLbl="conFgAcc1" presStyleIdx="0" presStyleCnt="3">
        <dgm:presLayoutVars>
          <dgm:bulletEnabled val="1"/>
        </dgm:presLayoutVars>
      </dgm:prSet>
      <dgm:spPr/>
    </dgm:pt>
    <dgm:pt modelId="{7379BD5E-A568-4621-8403-E5313A3A89C1}" type="pres">
      <dgm:prSet presAssocID="{0587908D-DC94-4361-81FE-6B508FC9E63C}" presName="spaceBetweenRectangles" presStyleCnt="0"/>
      <dgm:spPr/>
    </dgm:pt>
    <dgm:pt modelId="{C6FF3F4E-FF66-43F5-A49B-7D853A356367}" type="pres">
      <dgm:prSet presAssocID="{3318A29C-C161-4683-A80A-B2626CB09D2B}" presName="parentLin" presStyleCnt="0"/>
      <dgm:spPr/>
    </dgm:pt>
    <dgm:pt modelId="{109F81B0-167A-4EFA-AF44-F133DB93A272}" type="pres">
      <dgm:prSet presAssocID="{3318A29C-C161-4683-A80A-B2626CB09D2B}" presName="parentLeftMargin" presStyleLbl="node1" presStyleIdx="0" presStyleCnt="3"/>
      <dgm:spPr/>
    </dgm:pt>
    <dgm:pt modelId="{475D4093-E4B9-40E8-A367-B1B0CEFA8686}" type="pres">
      <dgm:prSet presAssocID="{3318A29C-C161-4683-A80A-B2626CB09D2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06E94A7-BF77-494A-AA72-23202DE6CD03}" type="pres">
      <dgm:prSet presAssocID="{3318A29C-C161-4683-A80A-B2626CB09D2B}" presName="negativeSpace" presStyleCnt="0"/>
      <dgm:spPr/>
    </dgm:pt>
    <dgm:pt modelId="{827D8157-2CF6-47F8-844C-5713E51D2C1D}" type="pres">
      <dgm:prSet presAssocID="{3318A29C-C161-4683-A80A-B2626CB09D2B}" presName="childText" presStyleLbl="conFgAcc1" presStyleIdx="1" presStyleCnt="3">
        <dgm:presLayoutVars>
          <dgm:bulletEnabled val="1"/>
        </dgm:presLayoutVars>
      </dgm:prSet>
      <dgm:spPr/>
    </dgm:pt>
    <dgm:pt modelId="{57033036-B6D0-416D-9757-69298902D562}" type="pres">
      <dgm:prSet presAssocID="{DB99FF45-C643-48A6-9942-C63368C926A6}" presName="spaceBetweenRectangles" presStyleCnt="0"/>
      <dgm:spPr/>
    </dgm:pt>
    <dgm:pt modelId="{F2220B53-B5D7-426F-8441-F97B102E1ACB}" type="pres">
      <dgm:prSet presAssocID="{7B7FDA9E-9E1C-4CBC-B39F-D5EFAC59B5D7}" presName="parentLin" presStyleCnt="0"/>
      <dgm:spPr/>
    </dgm:pt>
    <dgm:pt modelId="{B722CEF1-DF09-48BC-B5C1-BEAC062B5459}" type="pres">
      <dgm:prSet presAssocID="{7B7FDA9E-9E1C-4CBC-B39F-D5EFAC59B5D7}" presName="parentLeftMargin" presStyleLbl="node1" presStyleIdx="1" presStyleCnt="3"/>
      <dgm:spPr/>
    </dgm:pt>
    <dgm:pt modelId="{4E07CC75-CB15-4651-92BA-2A37DCF1B875}" type="pres">
      <dgm:prSet presAssocID="{7B7FDA9E-9E1C-4CBC-B39F-D5EFAC59B5D7}" presName="parentText" presStyleLbl="node1" presStyleIdx="2" presStyleCnt="3" custLinFactNeighborX="-10111">
        <dgm:presLayoutVars>
          <dgm:chMax val="0"/>
          <dgm:bulletEnabled val="1"/>
        </dgm:presLayoutVars>
      </dgm:prSet>
      <dgm:spPr/>
    </dgm:pt>
    <dgm:pt modelId="{B3D44ECC-EE7B-4787-AE4B-2E739AF3A69D}" type="pres">
      <dgm:prSet presAssocID="{7B7FDA9E-9E1C-4CBC-B39F-D5EFAC59B5D7}" presName="negativeSpace" presStyleCnt="0"/>
      <dgm:spPr/>
    </dgm:pt>
    <dgm:pt modelId="{5109B342-CA75-4F9F-A868-FF29C5AF3CF1}" type="pres">
      <dgm:prSet presAssocID="{7B7FDA9E-9E1C-4CBC-B39F-D5EFAC59B5D7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3D1361F-557D-4A1B-AD44-D9B3AE197F18}" type="presOf" srcId="{7B7FDA9E-9E1C-4CBC-B39F-D5EFAC59B5D7}" destId="{4E07CC75-CB15-4651-92BA-2A37DCF1B875}" srcOrd="1" destOrd="0" presId="urn:microsoft.com/office/officeart/2005/8/layout/list1"/>
    <dgm:cxn modelId="{D5D5B836-4CF3-4B67-B823-D8AC16DC0021}" type="presOf" srcId="{3318A29C-C161-4683-A80A-B2626CB09D2B}" destId="{109F81B0-167A-4EFA-AF44-F133DB93A272}" srcOrd="0" destOrd="0" presId="urn:microsoft.com/office/officeart/2005/8/layout/list1"/>
    <dgm:cxn modelId="{31EAC43C-0E0B-46C7-88AC-30E03A583B2C}" type="presOf" srcId="{084E75B4-F528-4C2B-9F75-6E7BA5B06762}" destId="{4809D2B1-A714-489B-8BC0-FFC4142C7296}" srcOrd="0" destOrd="0" presId="urn:microsoft.com/office/officeart/2005/8/layout/list1"/>
    <dgm:cxn modelId="{EDDCA45D-AD1E-488E-8E98-B290AFD64A0F}" type="presOf" srcId="{63DAC21F-21C7-4F0A-B5D7-22F6E8DFADD7}" destId="{FB2492FD-CD7E-4CED-9FEF-9CDBC54957CD}" srcOrd="1" destOrd="0" presId="urn:microsoft.com/office/officeart/2005/8/layout/list1"/>
    <dgm:cxn modelId="{FEB3FF64-AD54-4EF4-A51C-2C0771A4D33E}" srcId="{084E75B4-F528-4C2B-9F75-6E7BA5B06762}" destId="{7B7FDA9E-9E1C-4CBC-B39F-D5EFAC59B5D7}" srcOrd="2" destOrd="0" parTransId="{89AACF6D-FADE-43C5-8286-78F196CA5A16}" sibTransId="{135820E0-47ED-48AF-8226-47B759300607}"/>
    <dgm:cxn modelId="{BC189B6C-6CF5-4CC1-A4F7-A30082943D75}" srcId="{084E75B4-F528-4C2B-9F75-6E7BA5B06762}" destId="{63DAC21F-21C7-4F0A-B5D7-22F6E8DFADD7}" srcOrd="0" destOrd="0" parTransId="{A05AC35E-7F7F-40C4-841F-90338BD300DB}" sibTransId="{0587908D-DC94-4361-81FE-6B508FC9E63C}"/>
    <dgm:cxn modelId="{DDA709AF-7624-4C6D-84C0-4C345047D7E8}" type="presOf" srcId="{63DAC21F-21C7-4F0A-B5D7-22F6E8DFADD7}" destId="{C68F96B6-7111-4D92-8136-A6F8838B4F03}" srcOrd="0" destOrd="0" presId="urn:microsoft.com/office/officeart/2005/8/layout/list1"/>
    <dgm:cxn modelId="{F96609BB-C234-42A2-8BD7-82835F5DC915}" srcId="{084E75B4-F528-4C2B-9F75-6E7BA5B06762}" destId="{3318A29C-C161-4683-A80A-B2626CB09D2B}" srcOrd="1" destOrd="0" parTransId="{EB31CD94-A5C4-40AF-A4ED-D24B0B04D797}" sibTransId="{DB99FF45-C643-48A6-9942-C63368C926A6}"/>
    <dgm:cxn modelId="{8C5D17D8-A58B-48FA-A5A2-22E64978AEEE}" type="presOf" srcId="{7B7FDA9E-9E1C-4CBC-B39F-D5EFAC59B5D7}" destId="{B722CEF1-DF09-48BC-B5C1-BEAC062B5459}" srcOrd="0" destOrd="0" presId="urn:microsoft.com/office/officeart/2005/8/layout/list1"/>
    <dgm:cxn modelId="{173CF5F5-3F13-44B3-8CE5-B22196F73E99}" type="presOf" srcId="{3318A29C-C161-4683-A80A-B2626CB09D2B}" destId="{475D4093-E4B9-40E8-A367-B1B0CEFA8686}" srcOrd="1" destOrd="0" presId="urn:microsoft.com/office/officeart/2005/8/layout/list1"/>
    <dgm:cxn modelId="{AC71761D-3C92-4971-B713-0D3EB236582D}" type="presParOf" srcId="{4809D2B1-A714-489B-8BC0-FFC4142C7296}" destId="{47536CA7-F9A7-4408-8BD4-52311B3AC205}" srcOrd="0" destOrd="0" presId="urn:microsoft.com/office/officeart/2005/8/layout/list1"/>
    <dgm:cxn modelId="{701FAA7B-57D9-42F8-AA5E-470E6666DE70}" type="presParOf" srcId="{47536CA7-F9A7-4408-8BD4-52311B3AC205}" destId="{C68F96B6-7111-4D92-8136-A6F8838B4F03}" srcOrd="0" destOrd="0" presId="urn:microsoft.com/office/officeart/2005/8/layout/list1"/>
    <dgm:cxn modelId="{9F718987-E1F2-46FD-8FD3-B3AC3A1EF3EE}" type="presParOf" srcId="{47536CA7-F9A7-4408-8BD4-52311B3AC205}" destId="{FB2492FD-CD7E-4CED-9FEF-9CDBC54957CD}" srcOrd="1" destOrd="0" presId="urn:microsoft.com/office/officeart/2005/8/layout/list1"/>
    <dgm:cxn modelId="{9C02E4F7-4C6D-49F1-9F46-7237999B853B}" type="presParOf" srcId="{4809D2B1-A714-489B-8BC0-FFC4142C7296}" destId="{2A5EED9B-AAF2-4480-B75B-C3D7C8839372}" srcOrd="1" destOrd="0" presId="urn:microsoft.com/office/officeart/2005/8/layout/list1"/>
    <dgm:cxn modelId="{C0AD1C76-9891-40ED-B523-36925AF125AF}" type="presParOf" srcId="{4809D2B1-A714-489B-8BC0-FFC4142C7296}" destId="{EC17598A-4311-4DD3-9ED8-82EE2004A2B0}" srcOrd="2" destOrd="0" presId="urn:microsoft.com/office/officeart/2005/8/layout/list1"/>
    <dgm:cxn modelId="{FE406D64-7EB0-4A13-81BA-995E8C57EED0}" type="presParOf" srcId="{4809D2B1-A714-489B-8BC0-FFC4142C7296}" destId="{7379BD5E-A568-4621-8403-E5313A3A89C1}" srcOrd="3" destOrd="0" presId="urn:microsoft.com/office/officeart/2005/8/layout/list1"/>
    <dgm:cxn modelId="{F4E9098C-893A-41F3-9FDA-1744F0ACF479}" type="presParOf" srcId="{4809D2B1-A714-489B-8BC0-FFC4142C7296}" destId="{C6FF3F4E-FF66-43F5-A49B-7D853A356367}" srcOrd="4" destOrd="0" presId="urn:microsoft.com/office/officeart/2005/8/layout/list1"/>
    <dgm:cxn modelId="{D7139D67-7AD0-41C2-8277-516F4DA5543D}" type="presParOf" srcId="{C6FF3F4E-FF66-43F5-A49B-7D853A356367}" destId="{109F81B0-167A-4EFA-AF44-F133DB93A272}" srcOrd="0" destOrd="0" presId="urn:microsoft.com/office/officeart/2005/8/layout/list1"/>
    <dgm:cxn modelId="{70320117-4904-4628-893B-71EB2203866B}" type="presParOf" srcId="{C6FF3F4E-FF66-43F5-A49B-7D853A356367}" destId="{475D4093-E4B9-40E8-A367-B1B0CEFA8686}" srcOrd="1" destOrd="0" presId="urn:microsoft.com/office/officeart/2005/8/layout/list1"/>
    <dgm:cxn modelId="{9FC39660-EC15-4E65-9D7B-852DE529112B}" type="presParOf" srcId="{4809D2B1-A714-489B-8BC0-FFC4142C7296}" destId="{506E94A7-BF77-494A-AA72-23202DE6CD03}" srcOrd="5" destOrd="0" presId="urn:microsoft.com/office/officeart/2005/8/layout/list1"/>
    <dgm:cxn modelId="{C62EE06E-C26E-4BEA-B87D-9B4D43546BC2}" type="presParOf" srcId="{4809D2B1-A714-489B-8BC0-FFC4142C7296}" destId="{827D8157-2CF6-47F8-844C-5713E51D2C1D}" srcOrd="6" destOrd="0" presId="urn:microsoft.com/office/officeart/2005/8/layout/list1"/>
    <dgm:cxn modelId="{35F6B28D-FCD3-4C44-933D-9DC0270EFAE4}" type="presParOf" srcId="{4809D2B1-A714-489B-8BC0-FFC4142C7296}" destId="{57033036-B6D0-416D-9757-69298902D562}" srcOrd="7" destOrd="0" presId="urn:microsoft.com/office/officeart/2005/8/layout/list1"/>
    <dgm:cxn modelId="{A4D5130C-3BF3-4CAD-9136-032C66EA6052}" type="presParOf" srcId="{4809D2B1-A714-489B-8BC0-FFC4142C7296}" destId="{F2220B53-B5D7-426F-8441-F97B102E1ACB}" srcOrd="8" destOrd="0" presId="urn:microsoft.com/office/officeart/2005/8/layout/list1"/>
    <dgm:cxn modelId="{A95417BF-E9DC-4BC8-8B61-F46D0BDA50F9}" type="presParOf" srcId="{F2220B53-B5D7-426F-8441-F97B102E1ACB}" destId="{B722CEF1-DF09-48BC-B5C1-BEAC062B5459}" srcOrd="0" destOrd="0" presId="urn:microsoft.com/office/officeart/2005/8/layout/list1"/>
    <dgm:cxn modelId="{F81D941E-41A9-47C6-A376-AAEA0F9A507C}" type="presParOf" srcId="{F2220B53-B5D7-426F-8441-F97B102E1ACB}" destId="{4E07CC75-CB15-4651-92BA-2A37DCF1B875}" srcOrd="1" destOrd="0" presId="urn:microsoft.com/office/officeart/2005/8/layout/list1"/>
    <dgm:cxn modelId="{79CFEE2B-3AE0-40C0-9477-088E801D94C7}" type="presParOf" srcId="{4809D2B1-A714-489B-8BC0-FFC4142C7296}" destId="{B3D44ECC-EE7B-4787-AE4B-2E739AF3A69D}" srcOrd="9" destOrd="0" presId="urn:microsoft.com/office/officeart/2005/8/layout/list1"/>
    <dgm:cxn modelId="{B77FCCF2-570E-4971-90E2-6BA4D34B92EF}" type="presParOf" srcId="{4809D2B1-A714-489B-8BC0-FFC4142C7296}" destId="{5109B342-CA75-4F9F-A868-FF29C5AF3CF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F4A54D8-90DA-4FDF-B6FF-63B18013D87E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A9C153F-3C97-4782-AB82-21A1A863D283}">
      <dgm:prSet phldrT="[Text]" custT="1"/>
      <dgm:spPr/>
      <dgm:t>
        <a:bodyPr/>
        <a:lstStyle/>
        <a:p>
          <a:r>
            <a:rPr lang="cs-CZ" sz="3600" dirty="0"/>
            <a:t>Nárok má žák, </a:t>
          </a:r>
          <a:r>
            <a:rPr lang="cs-CZ" sz="3600" dirty="0" err="1"/>
            <a:t>kt</a:t>
          </a:r>
          <a:r>
            <a:rPr lang="cs-CZ" sz="3600" dirty="0"/>
            <a:t>. se vzdělával v ČR </a:t>
          </a:r>
          <a:r>
            <a:rPr lang="cs-CZ" sz="3600" dirty="0">
              <a:solidFill>
                <a:srgbClr val="FF0000"/>
              </a:solidFill>
            </a:rPr>
            <a:t>36</a:t>
          </a:r>
          <a:r>
            <a:rPr lang="cs-CZ" sz="3600" dirty="0"/>
            <a:t> měsíců před podáním žádosti.</a:t>
          </a:r>
        </a:p>
      </dgm:t>
    </dgm:pt>
    <dgm:pt modelId="{4BF92734-2754-4820-A0F6-DCF6CE455C13}" type="parTrans" cxnId="{E50E6FD0-E25F-4529-B4E9-54CF4E905D7F}">
      <dgm:prSet/>
      <dgm:spPr/>
      <dgm:t>
        <a:bodyPr/>
        <a:lstStyle/>
        <a:p>
          <a:endParaRPr lang="cs-CZ"/>
        </a:p>
      </dgm:t>
    </dgm:pt>
    <dgm:pt modelId="{590AFBE2-5EFA-4F65-91AF-402ED1EEE4BA}" type="sibTrans" cxnId="{E50E6FD0-E25F-4529-B4E9-54CF4E905D7F}">
      <dgm:prSet/>
      <dgm:spPr/>
      <dgm:t>
        <a:bodyPr/>
        <a:lstStyle/>
        <a:p>
          <a:endParaRPr lang="cs-CZ"/>
        </a:p>
      </dgm:t>
    </dgm:pt>
    <dgm:pt modelId="{33961A2B-D2CC-4791-9DE5-12BAC1E4C278}">
      <dgm:prSet phldrT="[Text]" custT="1"/>
      <dgm:spPr/>
      <dgm:t>
        <a:bodyPr/>
        <a:lstStyle/>
        <a:p>
          <a:r>
            <a:rPr lang="cs-CZ" sz="3600" dirty="0"/>
            <a:t>Celková délka je min. 100 hod. a max. 400 po dobu max. </a:t>
          </a:r>
          <a:r>
            <a:rPr lang="cs-CZ" sz="3600" dirty="0">
              <a:solidFill>
                <a:srgbClr val="FF0000"/>
              </a:solidFill>
            </a:rPr>
            <a:t>30</a:t>
          </a:r>
          <a:r>
            <a:rPr lang="cs-CZ" sz="3600" dirty="0"/>
            <a:t> měsíců.</a:t>
          </a:r>
        </a:p>
      </dgm:t>
    </dgm:pt>
    <dgm:pt modelId="{727C1795-22E7-404C-B77C-1E51DE2C127B}" type="parTrans" cxnId="{AAE8EFBD-B1E4-46E3-8F85-9ABA4337C58F}">
      <dgm:prSet/>
      <dgm:spPr/>
      <dgm:t>
        <a:bodyPr/>
        <a:lstStyle/>
        <a:p>
          <a:endParaRPr lang="cs-CZ"/>
        </a:p>
      </dgm:t>
    </dgm:pt>
    <dgm:pt modelId="{B7EA6FEF-7190-43A0-BE6D-504743C530EB}" type="sibTrans" cxnId="{AAE8EFBD-B1E4-46E3-8F85-9ABA4337C58F}">
      <dgm:prSet/>
      <dgm:spPr/>
      <dgm:t>
        <a:bodyPr/>
        <a:lstStyle/>
        <a:p>
          <a:endParaRPr lang="cs-CZ"/>
        </a:p>
      </dgm:t>
    </dgm:pt>
    <dgm:pt modelId="{23355D00-3D95-415A-AFC2-90103B401F95}" type="pres">
      <dgm:prSet presAssocID="{1F4A54D8-90DA-4FDF-B6FF-63B18013D87E}" presName="linear" presStyleCnt="0">
        <dgm:presLayoutVars>
          <dgm:dir/>
          <dgm:animLvl val="lvl"/>
          <dgm:resizeHandles val="exact"/>
        </dgm:presLayoutVars>
      </dgm:prSet>
      <dgm:spPr/>
    </dgm:pt>
    <dgm:pt modelId="{AA147943-4062-48B0-8349-574AEC5BC465}" type="pres">
      <dgm:prSet presAssocID="{7A9C153F-3C97-4782-AB82-21A1A863D283}" presName="parentLin" presStyleCnt="0"/>
      <dgm:spPr/>
    </dgm:pt>
    <dgm:pt modelId="{5568F0F7-4CCD-46ED-985A-BDF284551BAE}" type="pres">
      <dgm:prSet presAssocID="{7A9C153F-3C97-4782-AB82-21A1A863D283}" presName="parentLeftMargin" presStyleLbl="node1" presStyleIdx="0" presStyleCnt="2"/>
      <dgm:spPr/>
    </dgm:pt>
    <dgm:pt modelId="{57A3469A-9C23-4103-BC0C-3B3AEFA1FA8A}" type="pres">
      <dgm:prSet presAssocID="{7A9C153F-3C97-4782-AB82-21A1A863D283}" presName="parentText" presStyleLbl="node1" presStyleIdx="0" presStyleCnt="2" custScaleX="133437" custScaleY="374589" custLinFactNeighborX="12101" custLinFactNeighborY="-37501">
        <dgm:presLayoutVars>
          <dgm:chMax val="0"/>
          <dgm:bulletEnabled val="1"/>
        </dgm:presLayoutVars>
      </dgm:prSet>
      <dgm:spPr/>
    </dgm:pt>
    <dgm:pt modelId="{A013CCEC-706F-4213-B6B8-D3BA5CC5C641}" type="pres">
      <dgm:prSet presAssocID="{7A9C153F-3C97-4782-AB82-21A1A863D283}" presName="negativeSpace" presStyleCnt="0"/>
      <dgm:spPr/>
    </dgm:pt>
    <dgm:pt modelId="{9C5CC362-626B-44FC-94B3-08C972FFE136}" type="pres">
      <dgm:prSet presAssocID="{7A9C153F-3C97-4782-AB82-21A1A863D283}" presName="childText" presStyleLbl="conFgAcc1" presStyleIdx="0" presStyleCnt="2" custLinFactY="85912" custLinFactNeighborY="100000">
        <dgm:presLayoutVars>
          <dgm:bulletEnabled val="1"/>
        </dgm:presLayoutVars>
      </dgm:prSet>
      <dgm:spPr/>
    </dgm:pt>
    <dgm:pt modelId="{622FFEB6-01D1-40E3-B8C8-84B4C5D884AD}" type="pres">
      <dgm:prSet presAssocID="{590AFBE2-5EFA-4F65-91AF-402ED1EEE4BA}" presName="spaceBetweenRectangles" presStyleCnt="0"/>
      <dgm:spPr/>
    </dgm:pt>
    <dgm:pt modelId="{C675707D-55F6-43C2-B249-5ED15A017708}" type="pres">
      <dgm:prSet presAssocID="{33961A2B-D2CC-4791-9DE5-12BAC1E4C278}" presName="parentLin" presStyleCnt="0"/>
      <dgm:spPr/>
    </dgm:pt>
    <dgm:pt modelId="{7B0A8F1F-55B9-41A1-8D29-70A377D91214}" type="pres">
      <dgm:prSet presAssocID="{33961A2B-D2CC-4791-9DE5-12BAC1E4C278}" presName="parentLeftMargin" presStyleLbl="node1" presStyleIdx="0" presStyleCnt="2"/>
      <dgm:spPr/>
    </dgm:pt>
    <dgm:pt modelId="{B9322D76-32DF-4345-BF72-963BBFB12F61}" type="pres">
      <dgm:prSet presAssocID="{33961A2B-D2CC-4791-9DE5-12BAC1E4C278}" presName="parentText" presStyleLbl="node1" presStyleIdx="1" presStyleCnt="2" custScaleX="133846" custScaleY="501864" custLinFactNeighborX="9238" custLinFactNeighborY="-12026">
        <dgm:presLayoutVars>
          <dgm:chMax val="0"/>
          <dgm:bulletEnabled val="1"/>
        </dgm:presLayoutVars>
      </dgm:prSet>
      <dgm:spPr/>
    </dgm:pt>
    <dgm:pt modelId="{53835F47-42C6-41EE-BD0D-AEA3A60171D8}" type="pres">
      <dgm:prSet presAssocID="{33961A2B-D2CC-4791-9DE5-12BAC1E4C278}" presName="negativeSpace" presStyleCnt="0"/>
      <dgm:spPr/>
    </dgm:pt>
    <dgm:pt modelId="{58829ABD-A329-479C-AFEB-FB317D66FEE5}" type="pres">
      <dgm:prSet presAssocID="{33961A2B-D2CC-4791-9DE5-12BAC1E4C278}" presName="childText" presStyleLbl="conFgAcc1" presStyleIdx="1" presStyleCnt="2" custLinFactNeighborX="1962" custLinFactNeighborY="-56476">
        <dgm:presLayoutVars>
          <dgm:bulletEnabled val="1"/>
        </dgm:presLayoutVars>
      </dgm:prSet>
      <dgm:spPr/>
    </dgm:pt>
  </dgm:ptLst>
  <dgm:cxnLst>
    <dgm:cxn modelId="{ED5B3C0E-525B-4C5B-AE50-DA3BE13264DB}" type="presOf" srcId="{1F4A54D8-90DA-4FDF-B6FF-63B18013D87E}" destId="{23355D00-3D95-415A-AFC2-90103B401F95}" srcOrd="0" destOrd="0" presId="urn:microsoft.com/office/officeart/2005/8/layout/list1"/>
    <dgm:cxn modelId="{942C5F8F-7E29-4895-94A0-4D5B6D81E84E}" type="presOf" srcId="{33961A2B-D2CC-4791-9DE5-12BAC1E4C278}" destId="{7B0A8F1F-55B9-41A1-8D29-70A377D91214}" srcOrd="0" destOrd="0" presId="urn:microsoft.com/office/officeart/2005/8/layout/list1"/>
    <dgm:cxn modelId="{AAE8EFBD-B1E4-46E3-8F85-9ABA4337C58F}" srcId="{1F4A54D8-90DA-4FDF-B6FF-63B18013D87E}" destId="{33961A2B-D2CC-4791-9DE5-12BAC1E4C278}" srcOrd="1" destOrd="0" parTransId="{727C1795-22E7-404C-B77C-1E51DE2C127B}" sibTransId="{B7EA6FEF-7190-43A0-BE6D-504743C530EB}"/>
    <dgm:cxn modelId="{E50E6FD0-E25F-4529-B4E9-54CF4E905D7F}" srcId="{1F4A54D8-90DA-4FDF-B6FF-63B18013D87E}" destId="{7A9C153F-3C97-4782-AB82-21A1A863D283}" srcOrd="0" destOrd="0" parTransId="{4BF92734-2754-4820-A0F6-DCF6CE455C13}" sibTransId="{590AFBE2-5EFA-4F65-91AF-402ED1EEE4BA}"/>
    <dgm:cxn modelId="{FB7AC3D0-D11C-4048-B9E9-3ECBADEFE3D1}" type="presOf" srcId="{33961A2B-D2CC-4791-9DE5-12BAC1E4C278}" destId="{B9322D76-32DF-4345-BF72-963BBFB12F61}" srcOrd="1" destOrd="0" presId="urn:microsoft.com/office/officeart/2005/8/layout/list1"/>
    <dgm:cxn modelId="{461F21EF-129C-40E0-A208-48E82CF0A266}" type="presOf" srcId="{7A9C153F-3C97-4782-AB82-21A1A863D283}" destId="{57A3469A-9C23-4103-BC0C-3B3AEFA1FA8A}" srcOrd="1" destOrd="0" presId="urn:microsoft.com/office/officeart/2005/8/layout/list1"/>
    <dgm:cxn modelId="{476692F6-0BE2-4166-88DE-E85F0D1599B1}" type="presOf" srcId="{7A9C153F-3C97-4782-AB82-21A1A863D283}" destId="{5568F0F7-4CCD-46ED-985A-BDF284551BAE}" srcOrd="0" destOrd="0" presId="urn:microsoft.com/office/officeart/2005/8/layout/list1"/>
    <dgm:cxn modelId="{AFE539F5-7B02-4707-A229-1299C2778293}" type="presParOf" srcId="{23355D00-3D95-415A-AFC2-90103B401F95}" destId="{AA147943-4062-48B0-8349-574AEC5BC465}" srcOrd="0" destOrd="0" presId="urn:microsoft.com/office/officeart/2005/8/layout/list1"/>
    <dgm:cxn modelId="{0AADA837-78EF-471C-9DD1-4B0659981355}" type="presParOf" srcId="{AA147943-4062-48B0-8349-574AEC5BC465}" destId="{5568F0F7-4CCD-46ED-985A-BDF284551BAE}" srcOrd="0" destOrd="0" presId="urn:microsoft.com/office/officeart/2005/8/layout/list1"/>
    <dgm:cxn modelId="{80B93643-7DA8-47BF-A08B-959A4DD5AB1A}" type="presParOf" srcId="{AA147943-4062-48B0-8349-574AEC5BC465}" destId="{57A3469A-9C23-4103-BC0C-3B3AEFA1FA8A}" srcOrd="1" destOrd="0" presId="urn:microsoft.com/office/officeart/2005/8/layout/list1"/>
    <dgm:cxn modelId="{16651BA6-EB8A-46D6-AA64-2677B038BC5E}" type="presParOf" srcId="{23355D00-3D95-415A-AFC2-90103B401F95}" destId="{A013CCEC-706F-4213-B6B8-D3BA5CC5C641}" srcOrd="1" destOrd="0" presId="urn:microsoft.com/office/officeart/2005/8/layout/list1"/>
    <dgm:cxn modelId="{ADB20160-3EC2-4F36-A020-ADED10342035}" type="presParOf" srcId="{23355D00-3D95-415A-AFC2-90103B401F95}" destId="{9C5CC362-626B-44FC-94B3-08C972FFE136}" srcOrd="2" destOrd="0" presId="urn:microsoft.com/office/officeart/2005/8/layout/list1"/>
    <dgm:cxn modelId="{E6433714-E5CE-4C65-957B-B5AF8E59F2D3}" type="presParOf" srcId="{23355D00-3D95-415A-AFC2-90103B401F95}" destId="{622FFEB6-01D1-40E3-B8C8-84B4C5D884AD}" srcOrd="3" destOrd="0" presId="urn:microsoft.com/office/officeart/2005/8/layout/list1"/>
    <dgm:cxn modelId="{452EEBEA-C849-48FC-A43E-A907F758ED8C}" type="presParOf" srcId="{23355D00-3D95-415A-AFC2-90103B401F95}" destId="{C675707D-55F6-43C2-B249-5ED15A017708}" srcOrd="4" destOrd="0" presId="urn:microsoft.com/office/officeart/2005/8/layout/list1"/>
    <dgm:cxn modelId="{C65A4357-94C5-40E9-A59C-A3FFE7BCE340}" type="presParOf" srcId="{C675707D-55F6-43C2-B249-5ED15A017708}" destId="{7B0A8F1F-55B9-41A1-8D29-70A377D91214}" srcOrd="0" destOrd="0" presId="urn:microsoft.com/office/officeart/2005/8/layout/list1"/>
    <dgm:cxn modelId="{E2FC0424-50B4-4BB9-AE0F-4C3EB02EA7A4}" type="presParOf" srcId="{C675707D-55F6-43C2-B249-5ED15A017708}" destId="{B9322D76-32DF-4345-BF72-963BBFB12F61}" srcOrd="1" destOrd="0" presId="urn:microsoft.com/office/officeart/2005/8/layout/list1"/>
    <dgm:cxn modelId="{BD045215-C6E1-4C12-9898-92632DC36DE0}" type="presParOf" srcId="{23355D00-3D95-415A-AFC2-90103B401F95}" destId="{53835F47-42C6-41EE-BD0D-AEA3A60171D8}" srcOrd="5" destOrd="0" presId="urn:microsoft.com/office/officeart/2005/8/layout/list1"/>
    <dgm:cxn modelId="{B1A9D786-1B4D-4B58-9398-AC02EA0C0A8E}" type="presParOf" srcId="{23355D00-3D95-415A-AFC2-90103B401F95}" destId="{58829ABD-A329-479C-AFEB-FB317D66FEE5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17598A-4311-4DD3-9ED8-82EE2004A2B0}">
      <dsp:nvSpPr>
        <dsp:cNvPr id="0" name=""/>
        <dsp:cNvSpPr/>
      </dsp:nvSpPr>
      <dsp:spPr>
        <a:xfrm>
          <a:off x="0" y="557109"/>
          <a:ext cx="10515600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2492FD-CD7E-4CED-9FEF-9CDBC54957CD}">
      <dsp:nvSpPr>
        <dsp:cNvPr id="0" name=""/>
        <dsp:cNvSpPr/>
      </dsp:nvSpPr>
      <dsp:spPr>
        <a:xfrm>
          <a:off x="525780" y="84789"/>
          <a:ext cx="7360920" cy="944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Úprava na dobu </a:t>
          </a:r>
          <a:r>
            <a:rPr lang="cs-CZ" sz="3200" kern="1200" dirty="0">
              <a:solidFill>
                <a:srgbClr val="FF0000"/>
              </a:solidFill>
            </a:rPr>
            <a:t>neurčitou</a:t>
          </a:r>
        </a:p>
      </dsp:txBody>
      <dsp:txXfrm>
        <a:off x="571894" y="130903"/>
        <a:ext cx="7268692" cy="852412"/>
      </dsp:txXfrm>
    </dsp:sp>
    <dsp:sp modelId="{827D8157-2CF6-47F8-844C-5713E51D2C1D}">
      <dsp:nvSpPr>
        <dsp:cNvPr id="0" name=""/>
        <dsp:cNvSpPr/>
      </dsp:nvSpPr>
      <dsp:spPr>
        <a:xfrm>
          <a:off x="0" y="2008629"/>
          <a:ext cx="10515600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5D4093-E4B9-40E8-A367-B1B0CEFA8686}">
      <dsp:nvSpPr>
        <dsp:cNvPr id="0" name=""/>
        <dsp:cNvSpPr/>
      </dsp:nvSpPr>
      <dsp:spPr>
        <a:xfrm>
          <a:off x="525780" y="1536309"/>
          <a:ext cx="7360920" cy="944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Nárok žáci, </a:t>
          </a:r>
          <a:r>
            <a:rPr lang="cs-CZ" sz="3200" kern="1200" dirty="0" err="1"/>
            <a:t>kt</a:t>
          </a:r>
          <a:r>
            <a:rPr lang="cs-CZ" sz="3200" kern="1200" dirty="0"/>
            <a:t>. se vzdělávají v ČR </a:t>
          </a:r>
          <a:r>
            <a:rPr lang="cs-CZ" sz="3200" kern="1200" dirty="0">
              <a:solidFill>
                <a:srgbClr val="FF0000"/>
              </a:solidFill>
            </a:rPr>
            <a:t>36 </a:t>
          </a:r>
          <a:r>
            <a:rPr lang="cs-CZ" sz="3200" kern="1200" dirty="0" err="1">
              <a:solidFill>
                <a:srgbClr val="FF0000"/>
              </a:solidFill>
            </a:rPr>
            <a:t>měs</a:t>
          </a:r>
          <a:r>
            <a:rPr lang="cs-CZ" sz="3200" kern="1200" dirty="0">
              <a:solidFill>
                <a:srgbClr val="FF0000"/>
              </a:solidFill>
            </a:rPr>
            <a:t>.</a:t>
          </a:r>
          <a:endParaRPr lang="cs-CZ" sz="3200" kern="1200" dirty="0"/>
        </a:p>
      </dsp:txBody>
      <dsp:txXfrm>
        <a:off x="571894" y="1582423"/>
        <a:ext cx="7268692" cy="852412"/>
      </dsp:txXfrm>
    </dsp:sp>
    <dsp:sp modelId="{5109B342-CA75-4F9F-A868-FF29C5AF3CF1}">
      <dsp:nvSpPr>
        <dsp:cNvPr id="0" name=""/>
        <dsp:cNvSpPr/>
      </dsp:nvSpPr>
      <dsp:spPr>
        <a:xfrm>
          <a:off x="0" y="3460149"/>
          <a:ext cx="10515600" cy="806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07CC75-CB15-4651-92BA-2A37DCF1B875}">
      <dsp:nvSpPr>
        <dsp:cNvPr id="0" name=""/>
        <dsp:cNvSpPr/>
      </dsp:nvSpPr>
      <dsp:spPr>
        <a:xfrm>
          <a:off x="472618" y="2987829"/>
          <a:ext cx="7360920" cy="944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>
              <a:solidFill>
                <a:srgbClr val="FF0000"/>
              </a:solidFill>
            </a:rPr>
            <a:t>Celková</a:t>
          </a:r>
          <a:r>
            <a:rPr lang="cs-CZ" sz="3200" kern="1200" dirty="0"/>
            <a:t> doba </a:t>
          </a:r>
          <a:r>
            <a:rPr lang="cs-CZ" sz="3200" kern="1200" dirty="0">
              <a:solidFill>
                <a:srgbClr val="FF0000"/>
              </a:solidFill>
            </a:rPr>
            <a:t>30 </a:t>
          </a:r>
          <a:r>
            <a:rPr lang="cs-CZ" sz="3200" kern="1200" dirty="0"/>
            <a:t>měsíců</a:t>
          </a:r>
        </a:p>
      </dsp:txBody>
      <dsp:txXfrm>
        <a:off x="518732" y="3033943"/>
        <a:ext cx="7268692" cy="8524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5CC362-626B-44FC-94B3-08C972FFE136}">
      <dsp:nvSpPr>
        <dsp:cNvPr id="0" name=""/>
        <dsp:cNvSpPr/>
      </dsp:nvSpPr>
      <dsp:spPr>
        <a:xfrm>
          <a:off x="0" y="1870860"/>
          <a:ext cx="795245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A3469A-9C23-4103-BC0C-3B3AEFA1FA8A}">
      <dsp:nvSpPr>
        <dsp:cNvPr id="0" name=""/>
        <dsp:cNvSpPr/>
      </dsp:nvSpPr>
      <dsp:spPr>
        <a:xfrm>
          <a:off x="445303" y="0"/>
          <a:ext cx="7420803" cy="1658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0409" tIns="0" rIns="210409" bIns="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Nárok má žák, </a:t>
          </a:r>
          <a:r>
            <a:rPr lang="cs-CZ" sz="3600" kern="1200" dirty="0" err="1"/>
            <a:t>kt</a:t>
          </a:r>
          <a:r>
            <a:rPr lang="cs-CZ" sz="3600" kern="1200" dirty="0"/>
            <a:t>. se vzdělával v ČR </a:t>
          </a:r>
          <a:r>
            <a:rPr lang="cs-CZ" sz="3600" kern="1200" dirty="0">
              <a:solidFill>
                <a:srgbClr val="FF0000"/>
              </a:solidFill>
            </a:rPr>
            <a:t>36</a:t>
          </a:r>
          <a:r>
            <a:rPr lang="cs-CZ" sz="3600" kern="1200" dirty="0"/>
            <a:t> měsíců před podáním žádosti.</a:t>
          </a:r>
        </a:p>
      </dsp:txBody>
      <dsp:txXfrm>
        <a:off x="526273" y="80970"/>
        <a:ext cx="7258863" cy="1496740"/>
      </dsp:txXfrm>
    </dsp:sp>
    <dsp:sp modelId="{58829ABD-A329-479C-AFEB-FB317D66FEE5}">
      <dsp:nvSpPr>
        <dsp:cNvPr id="0" name=""/>
        <dsp:cNvSpPr/>
      </dsp:nvSpPr>
      <dsp:spPr>
        <a:xfrm>
          <a:off x="0" y="3799928"/>
          <a:ext cx="795245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322D76-32DF-4345-BF72-963BBFB12F61}">
      <dsp:nvSpPr>
        <dsp:cNvPr id="0" name=""/>
        <dsp:cNvSpPr/>
      </dsp:nvSpPr>
      <dsp:spPr>
        <a:xfrm>
          <a:off x="433930" y="1870861"/>
          <a:ext cx="7443549" cy="22222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0409" tIns="0" rIns="210409" bIns="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/>
            <a:t>Celková délka je min. 100 hod. a max. 400 po dobu max. </a:t>
          </a:r>
          <a:r>
            <a:rPr lang="cs-CZ" sz="3600" kern="1200" dirty="0">
              <a:solidFill>
                <a:srgbClr val="FF0000"/>
              </a:solidFill>
            </a:rPr>
            <a:t>30</a:t>
          </a:r>
          <a:r>
            <a:rPr lang="cs-CZ" sz="3600" kern="1200" dirty="0"/>
            <a:t> měsíců.</a:t>
          </a:r>
        </a:p>
      </dsp:txBody>
      <dsp:txXfrm>
        <a:off x="542411" y="1979342"/>
        <a:ext cx="7226587" cy="20052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FA5D55-CA7B-4358-AFEF-A66498C35363}" type="datetimeFigureOut">
              <a:rPr lang="cs-CZ" smtClean="0"/>
              <a:t>16.09.2024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E0F52C-6A56-4EF8-AFAD-C1D6265052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1138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768000" y="1224000"/>
            <a:ext cx="7824000" cy="1522800"/>
          </a:xfrm>
        </p:spPr>
        <p:txBody>
          <a:bodyPr lIns="0" tIns="0" rIns="0" bIns="0" anchor="b">
            <a:noAutofit/>
          </a:bodyPr>
          <a:lstStyle>
            <a:lvl1pPr algn="l">
              <a:defRPr sz="3400" cap="small" baseline="0">
                <a:solidFill>
                  <a:srgbClr val="87888A"/>
                </a:solidFill>
                <a:latin typeface="Calibri" panose="020F0502020204030204" pitchFamily="34" charset="0"/>
              </a:defRPr>
            </a:lvl1pPr>
          </a:lstStyle>
          <a:p>
            <a:r>
              <a:rPr lang="cs-CZ" dirty="0"/>
              <a:t>Kliknutím lze </a:t>
            </a:r>
            <a:br>
              <a:rPr lang="cs-CZ" dirty="0"/>
            </a:br>
            <a:r>
              <a:rPr lang="cs-CZ" dirty="0"/>
              <a:t>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68000" y="6288271"/>
            <a:ext cx="5181696" cy="415200"/>
          </a:xfr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cap="small" baseline="0">
                <a:solidFill>
                  <a:srgbClr val="87888A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val="1537232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9599" y="1825625"/>
            <a:ext cx="10515600" cy="4351338"/>
          </a:xfrm>
        </p:spPr>
        <p:txBody>
          <a:bodyPr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0575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53">
          <p15:clr>
            <a:srgbClr val="FBAE40"/>
          </p15:clr>
        </p15:guide>
        <p15:guide id="2" pos="7348">
          <p15:clr>
            <a:srgbClr val="FBAE40"/>
          </p15:clr>
        </p15:guide>
        <p15:guide id="3" orient="horz" pos="3906">
          <p15:clr>
            <a:srgbClr val="FBAE40"/>
          </p15:clr>
        </p15:guide>
        <p15:guide id="4" orient="horz" pos="595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5281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428D9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5014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obrázek 2">
            <a:extLst>
              <a:ext uri="{FF2B5EF4-FFF2-40B4-BE49-F238E27FC236}">
                <a16:creationId xmlns:a16="http://schemas.microsoft.com/office/drawing/2014/main" id="{DEBA1952-2E33-4348-A94B-18B552207762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720000" y="936001"/>
            <a:ext cx="10726331" cy="5166037"/>
          </a:xfrm>
        </p:spPr>
        <p:txBody>
          <a:bodyPr>
            <a:normAutofit/>
          </a:bodyPr>
          <a:lstStyle>
            <a:lvl1pPr marL="0" indent="0">
              <a:buNone/>
              <a:defRPr sz="2100" cap="all" baseline="0">
                <a:solidFill>
                  <a:srgbClr val="428D96"/>
                </a:solidFill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Obrázek</a:t>
            </a:r>
          </a:p>
        </p:txBody>
      </p:sp>
    </p:spTree>
    <p:extLst>
      <p:ext uri="{BB962C8B-B14F-4D97-AF65-F5344CB8AC3E}">
        <p14:creationId xmlns:p14="http://schemas.microsoft.com/office/powerpoint/2010/main" val="3015479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1127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726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5092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vislý nadpis a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2533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729600" y="936001"/>
            <a:ext cx="10838169" cy="62213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96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1694566" y="101218"/>
            <a:ext cx="4974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5EB70F08-41D3-4C49-9139-1BF5B9A156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997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100" kern="1200" cap="all" baseline="0">
          <a:solidFill>
            <a:srgbClr val="428D96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324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428D96"/>
        </a:buClr>
        <a:buFont typeface="Calibri Light" panose="020F0302020204030204" pitchFamily="34" charset="0"/>
        <a:buChar char="●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324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rgbClr val="428D96"/>
        </a:buClr>
        <a:buFont typeface="Calibri Light" panose="020F0302020204030204" pitchFamily="34" charset="0"/>
        <a:buChar char="●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612000" indent="-18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3pPr>
      <a:lvl4pPr marL="612000" indent="-18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4pPr>
      <a:lvl5pPr marL="612000" indent="-18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smt.cz/vzdelavani/zakladni-vzdelavani/vzdelavani-zaku-cizincu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Marie.cernikova@msmt.cz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Relationship Id="rId4" Type="http://schemas.openxmlformats.org/officeDocument/2006/relationships/hyperlink" Target="http://www.msmt.cz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33E5E2-0C91-C69E-897A-0741031A9F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sz="3600" b="1" dirty="0">
                <a:latin typeface="+mn-lt"/>
              </a:rPr>
              <a:t>Bezplatná jazyková příprava ve středním vzdělávání 2024</a:t>
            </a:r>
            <a:endParaRPr lang="cs-CZ" sz="36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19872F7-EA0E-CB83-D7CB-FECEB78213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Marie Černíková, </a:t>
            </a:r>
          </a:p>
        </p:txBody>
      </p:sp>
    </p:spTree>
    <p:extLst>
      <p:ext uri="{BB962C8B-B14F-4D97-AF65-F5344CB8AC3E}">
        <p14:creationId xmlns:p14="http://schemas.microsoft.com/office/powerpoint/2010/main" val="3538996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7699B8-CF45-31CE-A590-4DE3EE658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985" y="720927"/>
            <a:ext cx="10838169" cy="622138"/>
          </a:xfrm>
        </p:spPr>
        <p:txBody>
          <a:bodyPr>
            <a:normAutofit/>
          </a:bodyPr>
          <a:lstStyle/>
          <a:p>
            <a:r>
              <a:rPr lang="cs-CZ" sz="3600" b="1" dirty="0" err="1"/>
              <a:t>URČENá</a:t>
            </a:r>
            <a:r>
              <a:rPr lang="cs-CZ" sz="3600" b="1" dirty="0"/>
              <a:t> škola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082900-93CF-6B2E-D200-58BC621B3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487" y="1500996"/>
            <a:ext cx="10563712" cy="467596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cs-CZ" sz="3600" b="1" dirty="0">
              <a:solidFill>
                <a:srgbClr val="418E96"/>
              </a:solidFill>
              <a:latin typeface="+mn-lt"/>
            </a:endParaRPr>
          </a:p>
          <a:p>
            <a:r>
              <a:rPr lang="cs-CZ" sz="4400" dirty="0">
                <a:latin typeface="+mn-lt"/>
                <a:cs typeface="Calibri" panose="020F0502020204030204" pitchFamily="34" charset="0"/>
              </a:rPr>
              <a:t>Určenou školu stanoví krajský úřad, úplný seznam bude zveřejněn na web. str. MŠMT.</a:t>
            </a:r>
          </a:p>
          <a:p>
            <a:r>
              <a:rPr lang="cs-CZ" sz="4400" dirty="0">
                <a:latin typeface="+mn-lt"/>
              </a:rPr>
              <a:t>Skupina vznikne při počtu min. 5 žáků s nárokem,  max. počet žáků je 15 s nárokem, ve škole může být i více skupin. V případě, že se v průběhu roku sníží počet žáků ve skupině pod 5 osob, skupina i přesto bude fungovat do konce </a:t>
            </a:r>
            <a:r>
              <a:rPr lang="cs-CZ" sz="4400" dirty="0" err="1">
                <a:latin typeface="+mn-lt"/>
              </a:rPr>
              <a:t>šk</a:t>
            </a:r>
            <a:r>
              <a:rPr lang="cs-CZ" sz="4400" dirty="0">
                <a:latin typeface="+mn-lt"/>
              </a:rPr>
              <a:t>. roku</a:t>
            </a:r>
            <a:endParaRPr lang="cs-CZ" sz="4400" dirty="0">
              <a:latin typeface="+mn-lt"/>
              <a:cs typeface="Calibri" panose="020F0502020204030204" pitchFamily="34" charset="0"/>
            </a:endParaRPr>
          </a:p>
          <a:p>
            <a:r>
              <a:rPr lang="cs-CZ" sz="4400" dirty="0">
                <a:latin typeface="+mn-lt"/>
                <a:cs typeface="Calibri" panose="020F0502020204030204" pitchFamily="34" charset="0"/>
              </a:rPr>
              <a:t>Žák si volí určenou školu dle rozvrhu, dle dopravní dostupnosti. </a:t>
            </a:r>
            <a:r>
              <a:rPr lang="cs-CZ" sz="4400" dirty="0">
                <a:latin typeface="+mn-lt"/>
              </a:rPr>
              <a:t>Žák může navštěvovat školu i v jiném kraji než se nachází jeho škola či než bydlí. </a:t>
            </a:r>
            <a:endParaRPr lang="cs-CZ" sz="4400" dirty="0">
              <a:latin typeface="+mn-lt"/>
              <a:cs typeface="Calibri" panose="020F0502020204030204" pitchFamily="34" charset="0"/>
            </a:endParaRPr>
          </a:p>
          <a:p>
            <a:r>
              <a:rPr lang="cs-CZ" sz="4400" dirty="0">
                <a:latin typeface="+mn-lt"/>
                <a:cs typeface="Calibri" panose="020F0502020204030204" pitchFamily="34" charset="0"/>
              </a:rPr>
              <a:t>Mohou nastat i situace, kdy žák bude chtít navštěvovat školu v jiném regionu než v jakém studuje či bydlí. Pokud tomu nebrání prostorové omezení, musí škola, kterou si žák vybral, této žádosti vyhovět.</a:t>
            </a:r>
          </a:p>
          <a:p>
            <a:r>
              <a:rPr lang="cs-CZ" sz="4400" dirty="0">
                <a:latin typeface="+mn-lt"/>
                <a:cs typeface="Calibri" panose="020F0502020204030204" pitchFamily="34" charset="0"/>
              </a:rPr>
              <a:t>Informace o počtu žáků a počtu skupin eviduje MŠMT v rámci sběru dat k 30. září.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6E4D1A0-6090-475E-FCCA-C00A8A784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6496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E78CAE-1DF8-DD69-4FBB-12637A8E8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915" y="919817"/>
            <a:ext cx="10838169" cy="622138"/>
          </a:xfrm>
        </p:spPr>
        <p:txBody>
          <a:bodyPr>
            <a:noAutofit/>
          </a:bodyPr>
          <a:lstStyle/>
          <a:p>
            <a:r>
              <a:rPr lang="cs-CZ" sz="3600" b="1" dirty="0"/>
              <a:t>V případě, že jste kmenovou školou, ale nejste určenou školou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7A2AA7-4F0C-ABE8-9D65-E652225FBA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Ředitel „kmenové školy“ informuje zákonného zástupce / žáka do </a:t>
            </a:r>
          </a:p>
          <a:p>
            <a:pPr marL="0" indent="0">
              <a:buNone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     1 týdne po přijetí o možnosti jazykové přípravy.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Ředitel určené školy obdrží žádost a max. do 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30 dnů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zajistí, aby žák mohl začít využívat jazykovou přípravu. 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Žák má na zařazení nárok, ale 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nemusí se výuky účastnit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Ředitel „kmenové školy“ navrhne úroveň jazykových znalostí.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Žák může být v kmenové škole </a:t>
            </a:r>
            <a:r>
              <a:rPr lang="cs-CZ" sz="24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uvolněn na jazykovou přípravu max. ze 3 hod. výuky</a:t>
            </a:r>
            <a:r>
              <a:rPr lang="cs-CZ" sz="2400" dirty="0"/>
              <a:t>. </a:t>
            </a:r>
          </a:p>
          <a:p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9AE5B41-E508-A5E6-DB68-64566ABB0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75689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0693C7-7D02-480C-9B8B-C80C1BAA4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err="1"/>
              <a:t>HODNOCEní</a:t>
            </a:r>
            <a:r>
              <a:rPr lang="cs-CZ" sz="3600" b="1" dirty="0"/>
              <a:t> žáka a úprava obsahu vzdělávání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F602A1-394C-45FC-92FB-5E6907DBF7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600" y="1747880"/>
            <a:ext cx="10964965" cy="4429083"/>
          </a:xfrm>
        </p:spPr>
        <p:txBody>
          <a:bodyPr>
            <a:normAutofit/>
          </a:bodyPr>
          <a:lstStyle/>
          <a:p>
            <a:pPr marL="108000" indent="0" algn="l" rtl="0">
              <a:buNone/>
            </a:pPr>
            <a:endParaRPr lang="cs-CZ" sz="2800" dirty="0">
              <a:latin typeface="+mn-lt"/>
            </a:endParaRPr>
          </a:p>
          <a:p>
            <a:pPr algn="l" rtl="0"/>
            <a:r>
              <a:rPr lang="cs-CZ" sz="2800" dirty="0">
                <a:latin typeface="+mn-lt"/>
                <a:ea typeface="Calibri" panose="020F0502020204030204" pitchFamily="34" charset="0"/>
              </a:rPr>
              <a:t> Z hodin jazykové přípravy není žák hodnocen na vysvědčení.</a:t>
            </a:r>
          </a:p>
          <a:p>
            <a:r>
              <a:rPr lang="cs-CZ" sz="2800" dirty="0">
                <a:latin typeface="+mn-lt"/>
                <a:ea typeface="Calibri" panose="020F0502020204030204" pitchFamily="34" charset="0"/>
              </a:rPr>
              <a:t> Na úpravu vzdělávacího obsahu </a:t>
            </a:r>
            <a:r>
              <a:rPr lang="cs-CZ" sz="2800" dirty="0">
                <a:solidFill>
                  <a:srgbClr val="FF0000"/>
                </a:solidFill>
                <a:latin typeface="+mn-lt"/>
                <a:ea typeface="Calibri" panose="020F0502020204030204" pitchFamily="34" charset="0"/>
              </a:rPr>
              <a:t>má nárok pouze žák </a:t>
            </a:r>
            <a:r>
              <a:rPr lang="cs-CZ" sz="2800" dirty="0">
                <a:solidFill>
                  <a:srgbClr val="FF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požívající dočasné ochrany po dobu kratší než 12 měsíců.</a:t>
            </a:r>
          </a:p>
          <a:p>
            <a:endParaRPr lang="cs-CZ" sz="28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Upravená metodika je zveřejněna na web. stránkách  MŠMT</a:t>
            </a:r>
          </a:p>
          <a:p>
            <a:pPr marL="108000" indent="0">
              <a:buNone/>
            </a:pPr>
            <a:r>
              <a:rPr lang="cs-CZ" sz="2800" u="sng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https://www.msmt.cz/</a:t>
            </a:r>
            <a:r>
              <a:rPr lang="cs-CZ" sz="2800" u="sng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vzdelavani</a:t>
            </a:r>
            <a:r>
              <a:rPr lang="cs-CZ" sz="2800" u="sng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cs-CZ" sz="2800" u="sng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zakladni-vzdelavani</a:t>
            </a:r>
            <a:r>
              <a:rPr lang="cs-CZ" sz="2800" u="sng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cs-CZ" sz="2800" u="sng" strike="noStrike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vzdelavani-zaku-cizincu</a:t>
            </a:r>
            <a:r>
              <a:rPr lang="cs-CZ" sz="2800" u="sng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8000" indent="0">
              <a:buNone/>
            </a:pPr>
            <a:endParaRPr lang="cs-CZ" sz="2800" dirty="0">
              <a:latin typeface="+mn-lt"/>
              <a:ea typeface="Calibri" panose="020F0502020204030204" pitchFamily="34" charset="0"/>
            </a:endParaRPr>
          </a:p>
          <a:p>
            <a:endParaRPr lang="cs-CZ" sz="1800" dirty="0">
              <a:latin typeface="+mn-lt"/>
              <a:ea typeface="Calibri" panose="020F0502020204030204" pitchFamily="34" charset="0"/>
            </a:endParaRPr>
          </a:p>
          <a:p>
            <a:endParaRPr lang="cs-CZ" sz="1400" dirty="0">
              <a:latin typeface="+mn-lt"/>
            </a:endParaRPr>
          </a:p>
          <a:p>
            <a:pPr marL="108000" indent="0">
              <a:spcAft>
                <a:spcPts val="1000"/>
              </a:spcAft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10800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pPr marL="108000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91F05D7-18ED-47C2-A04D-7F176D8F7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21158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B25EC4-2225-4B1B-B70F-49FD082399FF}"/>
              </a:ext>
            </a:extLst>
          </p:cNvPr>
          <p:cNvSpPr txBox="1">
            <a:spLocks/>
          </p:cNvSpPr>
          <p:nvPr/>
        </p:nvSpPr>
        <p:spPr>
          <a:xfrm>
            <a:off x="276225" y="2488575"/>
            <a:ext cx="11620500" cy="85248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00" kern="1200" cap="all" baseline="0">
                <a:solidFill>
                  <a:srgbClr val="428D96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cs-CZ" sz="4000" cap="small" dirty="0">
                <a:solidFill>
                  <a:schemeClr val="bg1"/>
                </a:solidFill>
              </a:rPr>
              <a:t>Děkuji vám za pozornost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22202F-EEE8-4954-9F16-9A0A24DCD134}"/>
              </a:ext>
            </a:extLst>
          </p:cNvPr>
          <p:cNvSpPr txBox="1">
            <a:spLocks/>
          </p:cNvSpPr>
          <p:nvPr/>
        </p:nvSpPr>
        <p:spPr>
          <a:xfrm>
            <a:off x="2912512" y="3659415"/>
            <a:ext cx="6393429" cy="1312635"/>
          </a:xfrm>
          <a:prstGeom prst="rect">
            <a:avLst/>
          </a:prstGeom>
        </p:spPr>
        <p:txBody>
          <a:bodyPr>
            <a:normAutofit/>
          </a:bodyPr>
          <a:lstStyle>
            <a:lvl1pPr marL="324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428D96"/>
              </a:buClr>
              <a:buFont typeface="Calibri Light" panose="020F0302020204030204" pitchFamily="34" charset="0"/>
              <a:buChar char="●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324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28D96"/>
              </a:buClr>
              <a:buFont typeface="Calibri Light" panose="020F0302020204030204" pitchFamily="34" charset="0"/>
              <a:buChar char="●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indent="0" algn="ctr">
              <a:buNone/>
            </a:pPr>
            <a:r>
              <a:rPr lang="cs-CZ" sz="2500" dirty="0">
                <a:solidFill>
                  <a:schemeClr val="bg1"/>
                </a:solidFill>
              </a:rPr>
              <a:t>Marie Černíková</a:t>
            </a:r>
            <a:endParaRPr lang="cs-CZ" sz="2500" b="1" cap="all" dirty="0">
              <a:solidFill>
                <a:schemeClr val="bg1"/>
              </a:solidFill>
            </a:endParaRPr>
          </a:p>
          <a:p>
            <a:pPr marL="108000" indent="0" algn="ctr">
              <a:buNone/>
            </a:pPr>
            <a:r>
              <a:rPr lang="cs-CZ" sz="1800" dirty="0">
                <a:solidFill>
                  <a:schemeClr val="bg1"/>
                </a:solidFill>
              </a:rPr>
              <a:t>MŠMT, </a:t>
            </a:r>
            <a:r>
              <a:rPr lang="en-US" sz="1800" dirty="0">
                <a:solidFill>
                  <a:schemeClr val="bg1"/>
                </a:solidFill>
              </a:rPr>
              <a:t>Oddělení </a:t>
            </a:r>
            <a:r>
              <a:rPr lang="cs-CZ" sz="1800" dirty="0">
                <a:solidFill>
                  <a:schemeClr val="bg1"/>
                </a:solidFill>
              </a:rPr>
              <a:t>všeobecného vzdělávání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8886" y="824254"/>
            <a:ext cx="2180682" cy="1067943"/>
          </a:xfrm>
          <a:prstGeom prst="rect">
            <a:avLst/>
          </a:prstGeom>
        </p:spPr>
      </p:pic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B122202F-EEE8-4954-9F16-9A0A24DCD134}"/>
              </a:ext>
            </a:extLst>
          </p:cNvPr>
          <p:cNvSpPr txBox="1">
            <a:spLocks/>
          </p:cNvSpPr>
          <p:nvPr/>
        </p:nvSpPr>
        <p:spPr>
          <a:xfrm>
            <a:off x="1571625" y="5951673"/>
            <a:ext cx="1857375" cy="90632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324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428D96"/>
              </a:buClr>
              <a:buFont typeface="Calibri Light" panose="020F0302020204030204" pitchFamily="34" charset="0"/>
              <a:buChar char="●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324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28D96"/>
              </a:buClr>
              <a:buFont typeface="Calibri Light" panose="020F0302020204030204" pitchFamily="34" charset="0"/>
              <a:buChar char="●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indent="0" algn="ctr">
              <a:spcAft>
                <a:spcPts val="0"/>
              </a:spcAft>
              <a:buNone/>
            </a:pPr>
            <a:r>
              <a:rPr lang="fi-FI" sz="1400" dirty="0">
                <a:solidFill>
                  <a:schemeClr val="bg1"/>
                </a:solidFill>
              </a:rPr>
              <a:t>Karmelitská 529/5</a:t>
            </a:r>
          </a:p>
          <a:p>
            <a:pPr marL="108000" indent="0" algn="ctr">
              <a:spcAft>
                <a:spcPts val="0"/>
              </a:spcAft>
              <a:buNone/>
            </a:pPr>
            <a:r>
              <a:rPr lang="fi-FI" sz="1400" dirty="0">
                <a:solidFill>
                  <a:schemeClr val="bg1"/>
                </a:solidFill>
              </a:rPr>
              <a:t>118 12 Praha 1</a:t>
            </a:r>
            <a:endParaRPr lang="cs-CZ" sz="1400" dirty="0">
              <a:solidFill>
                <a:schemeClr val="bg1"/>
              </a:solidFill>
            </a:endParaRP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B122202F-EEE8-4954-9F16-9A0A24DCD134}"/>
              </a:ext>
            </a:extLst>
          </p:cNvPr>
          <p:cNvSpPr txBox="1">
            <a:spLocks/>
          </p:cNvSpPr>
          <p:nvPr/>
        </p:nvSpPr>
        <p:spPr>
          <a:xfrm>
            <a:off x="3861293" y="5949097"/>
            <a:ext cx="2091832" cy="90632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324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428D96"/>
              </a:buClr>
              <a:buFont typeface="Calibri Light" panose="020F0302020204030204" pitchFamily="34" charset="0"/>
              <a:buChar char="●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324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28D96"/>
              </a:buClr>
              <a:buFont typeface="Calibri Light" panose="020F0302020204030204" pitchFamily="34" charset="0"/>
              <a:buChar char="●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indent="0" algn="ctr">
              <a:spcAft>
                <a:spcPts val="0"/>
              </a:spcAft>
              <a:buNone/>
            </a:pPr>
            <a:r>
              <a:rPr lang="cs-CZ" sz="1400" dirty="0">
                <a:solidFill>
                  <a:schemeClr val="bg1"/>
                </a:solidFill>
                <a:hlinkClick r:id="rId3"/>
              </a:rPr>
              <a:t>marie.cernikova@msmt.cz</a:t>
            </a:r>
            <a:r>
              <a:rPr lang="cs-CZ" sz="14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B122202F-EEE8-4954-9F16-9A0A24DCD134}"/>
              </a:ext>
            </a:extLst>
          </p:cNvPr>
          <p:cNvSpPr txBox="1">
            <a:spLocks/>
          </p:cNvSpPr>
          <p:nvPr/>
        </p:nvSpPr>
        <p:spPr>
          <a:xfrm>
            <a:off x="6408136" y="5964119"/>
            <a:ext cx="1857375" cy="90632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324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428D96"/>
              </a:buClr>
              <a:buFont typeface="Calibri Light" panose="020F0302020204030204" pitchFamily="34" charset="0"/>
              <a:buChar char="●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324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28D96"/>
              </a:buClr>
              <a:buFont typeface="Calibri Light" panose="020F0302020204030204" pitchFamily="34" charset="0"/>
              <a:buChar char="●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indent="0" algn="ctr">
              <a:spcAft>
                <a:spcPts val="0"/>
              </a:spcAft>
              <a:buNone/>
            </a:pPr>
            <a:r>
              <a:rPr lang="cs-CZ" sz="1400" dirty="0">
                <a:solidFill>
                  <a:schemeClr val="bg1"/>
                </a:solidFill>
              </a:rPr>
              <a:t>+420 234 811 818</a:t>
            </a:r>
            <a:br>
              <a:rPr lang="cs-CZ" sz="1400" dirty="0">
                <a:solidFill>
                  <a:schemeClr val="bg1"/>
                </a:solidFill>
              </a:rPr>
            </a:br>
            <a:r>
              <a:rPr lang="cs-CZ" sz="1400" dirty="0">
                <a:solidFill>
                  <a:schemeClr val="bg1"/>
                </a:solidFill>
              </a:rPr>
              <a:t>+420 770109854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B122202F-EEE8-4954-9F16-9A0A24DCD134}"/>
              </a:ext>
            </a:extLst>
          </p:cNvPr>
          <p:cNvSpPr txBox="1">
            <a:spLocks/>
          </p:cNvSpPr>
          <p:nvPr/>
        </p:nvSpPr>
        <p:spPr>
          <a:xfrm>
            <a:off x="8812104" y="5949097"/>
            <a:ext cx="1857375" cy="90632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324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428D96"/>
              </a:buClr>
              <a:buFont typeface="Calibri Light" panose="020F0302020204030204" pitchFamily="34" charset="0"/>
              <a:buChar char="●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324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28D96"/>
              </a:buClr>
              <a:buFont typeface="Calibri Light" panose="020F0302020204030204" pitchFamily="34" charset="0"/>
              <a:buChar char="●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indent="0" algn="ctr">
              <a:spcAft>
                <a:spcPts val="0"/>
              </a:spcAft>
              <a:buNone/>
            </a:pPr>
            <a:r>
              <a:rPr lang="cs-CZ" sz="1400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www.msmt.cz</a:t>
            </a:r>
            <a:br>
              <a:rPr lang="cs-CZ" sz="1400" dirty="0">
                <a:solidFill>
                  <a:schemeClr val="bg1"/>
                </a:solidFill>
              </a:rPr>
            </a:br>
            <a:endParaRPr lang="cs-CZ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285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211264-6168-349E-F50B-4C13381F2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600" y="936001"/>
            <a:ext cx="10964966" cy="622138"/>
          </a:xfrm>
        </p:spPr>
        <p:txBody>
          <a:bodyPr>
            <a:noAutofit/>
          </a:bodyPr>
          <a:lstStyle/>
          <a:p>
            <a:r>
              <a:rPr lang="cs-CZ" sz="3600" b="1" dirty="0"/>
              <a:t>Co je Nového v </a:t>
            </a:r>
            <a:r>
              <a:rPr lang="cs-CZ" sz="3600" b="1" dirty="0" err="1"/>
              <a:t>jaz</a:t>
            </a:r>
            <a:r>
              <a:rPr lang="cs-CZ" sz="3600" b="1" dirty="0"/>
              <a:t>. přípravě ve středních školách? 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C43E35D3-A9A0-B99F-F15A-6FD5F7EF09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8089288"/>
              </p:ext>
            </p:extLst>
          </p:nvPr>
        </p:nvGraphicFramePr>
        <p:xfrm>
          <a:off x="73025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9EF107E-187A-302E-508A-EE9FB1EEA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236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FB6BEB-FBC9-EDF2-40BE-22BFAF6C1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599" y="959249"/>
            <a:ext cx="10838169" cy="622138"/>
          </a:xfrm>
        </p:spPr>
        <p:txBody>
          <a:bodyPr>
            <a:noAutofit/>
          </a:bodyPr>
          <a:lstStyle/>
          <a:p>
            <a:r>
              <a:rPr lang="cs-CZ" sz="3600" b="1" dirty="0"/>
              <a:t>Prodloužení bezplatné jazykové přípravy ve středních školách na </a:t>
            </a:r>
            <a:r>
              <a:rPr lang="cs-CZ" sz="3600" b="1" dirty="0">
                <a:solidFill>
                  <a:srgbClr val="FF0000"/>
                </a:solidFill>
              </a:rPr>
              <a:t>dobu neurčitou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F72D82-ECD2-84FB-A0E7-40FDCA5B5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2208361"/>
            <a:ext cx="10515600" cy="3968601"/>
          </a:xfrm>
        </p:spPr>
        <p:txBody>
          <a:bodyPr>
            <a:normAutofit/>
          </a:bodyPr>
          <a:lstStyle/>
          <a:p>
            <a:pPr marL="108000" indent="0">
              <a:buNone/>
            </a:pPr>
            <a:endParaRPr lang="cs-CZ" sz="2800" dirty="0">
              <a:solidFill>
                <a:srgbClr val="43494D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800" b="0" dirty="0">
                <a:solidFill>
                  <a:srgbClr val="43494D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Vyhl</a:t>
            </a:r>
            <a:r>
              <a:rPr lang="cs-CZ" sz="2800" dirty="0">
                <a:solidFill>
                  <a:srgbClr val="43494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áška má neomezenou účinnost (dosud byla účinnost vždy prodlužována o rok).</a:t>
            </a:r>
          </a:p>
          <a:p>
            <a:r>
              <a:rPr lang="cs-CZ" sz="2800" i="1" dirty="0">
                <a:solidFill>
                  <a:srgbClr val="43494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>
                <a:solidFill>
                  <a:srgbClr val="43494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Předpokládáme vytvoření uceleného systému jazykové přípravy v SŠ.</a:t>
            </a:r>
          </a:p>
          <a:p>
            <a:r>
              <a:rPr lang="cs-CZ" sz="2800" b="0" dirty="0">
                <a:solidFill>
                  <a:srgbClr val="43494D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Předpokládáme postupně vytvoření sítě středních škol, které </a:t>
            </a:r>
            <a:r>
              <a:rPr lang="cs-CZ" sz="2800" dirty="0">
                <a:solidFill>
                  <a:srgbClr val="43494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budou kontinuálně zajišťovat výuku češtiny jako cizího jazyka. </a:t>
            </a:r>
          </a:p>
          <a:p>
            <a:r>
              <a:rPr lang="cs-CZ" sz="2800" b="0" dirty="0">
                <a:solidFill>
                  <a:srgbClr val="43494D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Cíl: podpora integrace žáků cizinců do středních škol (mohou jí defacto využívat po celou dobu SŠ vzdělávání).</a:t>
            </a:r>
          </a:p>
          <a:p>
            <a:endParaRPr lang="cs-CZ" b="0" dirty="0">
              <a:solidFill>
                <a:srgbClr val="43494D"/>
              </a:solidFill>
              <a:effectLst/>
              <a:latin typeface="Arial" panose="020B0604020202020204" pitchFamily="34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5C3F392-8FFE-D14E-2D2A-1E8502B69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1097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DC09CA-56DE-1360-645E-18AF55E12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6397" y="936001"/>
            <a:ext cx="10838169" cy="622138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chemeClr val="accent1"/>
                </a:solidFill>
              </a:rPr>
              <a:t>Pouze 2 obsahové změny oproti loňskému roku</a:t>
            </a:r>
            <a:endParaRPr lang="cs-CZ" sz="360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4DD1972-468E-D5D8-EAC5-D27074EEB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4</a:t>
            </a:fld>
            <a:endParaRPr lang="cs-CZ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B69EA278-773F-9F60-3E1D-C91461FF9D0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1558500"/>
              </p:ext>
            </p:extLst>
          </p:nvPr>
        </p:nvGraphicFramePr>
        <p:xfrm>
          <a:off x="2119775" y="1558139"/>
          <a:ext cx="7952450" cy="4330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4196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95C43E-B829-0718-788F-7F1292EB4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915" y="918749"/>
            <a:ext cx="10838169" cy="906876"/>
          </a:xfrm>
        </p:spPr>
        <p:txBody>
          <a:bodyPr>
            <a:noAutofit/>
          </a:bodyPr>
          <a:lstStyle/>
          <a:p>
            <a:r>
              <a:rPr lang="cs-CZ" sz="3600" b="1" dirty="0">
                <a:ea typeface="Calibri" panose="020F0502020204030204" pitchFamily="34" charset="0"/>
                <a:cs typeface="Times New Roman" panose="02020603050405020304" pitchFamily="18" charset="0"/>
              </a:rPr>
              <a:t>Jak vypadá </a:t>
            </a:r>
            <a:r>
              <a:rPr lang="cs-CZ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skupina pro jazykovou přípravu? </a:t>
            </a:r>
            <a:endParaRPr lang="cs-CZ" sz="36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219A3D-1F53-FE23-AE9F-B22E1E2AD9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915" y="1506649"/>
            <a:ext cx="10515600" cy="4351338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Skupina vzniká, pokud je ve škole min. 5 žáků s nárokem (max. velikost skupiny je 15 žáků s nárokem). Toto neplatí, je-li v kraji pouze 1 určená škola.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Nová skupina může v určené škole vzniknout, pokud se ve škole vzdělává 16 žáků s nárokem.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Žák s nárokem je žák, který se vzdělává v ČR max.  36 měsíců před podáním žádosti.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Mohou být zapojeni na základě posouzení potřebnosti i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jiní žáci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i do vyššího počtu než 15 žáků – pokud to není na újmu kvality výuky.</a:t>
            </a:r>
          </a:p>
          <a:p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400" dirty="0">
              <a:latin typeface="+mn-lt"/>
            </a:endParaRPr>
          </a:p>
          <a:p>
            <a:endParaRPr lang="cs-CZ" sz="2000" dirty="0">
              <a:latin typeface="+mn-lt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DE30A8A-8550-984E-86C3-F757BB7A1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653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95C43E-B829-0718-788F-7F1292EB4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915" y="918749"/>
            <a:ext cx="10838169" cy="906876"/>
          </a:xfrm>
        </p:spPr>
        <p:txBody>
          <a:bodyPr>
            <a:noAutofit/>
          </a:bodyPr>
          <a:lstStyle/>
          <a:p>
            <a:r>
              <a:rPr lang="cs-CZ" sz="3600" b="1" dirty="0">
                <a:ea typeface="Calibri" panose="020F0502020204030204" pitchFamily="34" charset="0"/>
                <a:cs typeface="Times New Roman" panose="02020603050405020304" pitchFamily="18" charset="0"/>
              </a:rPr>
              <a:t>FORMA </a:t>
            </a:r>
            <a:r>
              <a:rPr lang="cs-CZ" sz="36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VÝuky</a:t>
            </a:r>
            <a:endParaRPr lang="cs-CZ" sz="36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219A3D-1F53-FE23-AE9F-B22E1E2AD9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915" y="1506649"/>
            <a:ext cx="10515600" cy="4351338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Výuka probíhá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prezenčně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nebo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distančním synchronním 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způsobem.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Výuka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nemůže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být organizována distančním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asynchronním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způsobem, který vylučuje možnost skupinové práce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Není ani možné, aby byly např. vyučovací hodiny nahrány a uloženy do sdíleného prostředí.</a:t>
            </a:r>
          </a:p>
          <a:p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Škola vyjde žákovi vstříc a přizpůsobí organizaci výuky jeho možnostem (praktické vyučování). V těchto případech lze do jazykové přípravy výjimečně zařadit samostudium.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400" dirty="0">
              <a:latin typeface="+mn-lt"/>
            </a:endParaRPr>
          </a:p>
          <a:p>
            <a:endParaRPr lang="cs-CZ" sz="2000" dirty="0">
              <a:latin typeface="+mn-lt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DE30A8A-8550-984E-86C3-F757BB7A1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398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B05882-EBDC-A3C8-54AC-6D81A9FD1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Lze zařadit do jazykové přípravy i ukrajinské žáky, když se zde již vzdělávali?  </a:t>
            </a:r>
            <a:endParaRPr lang="cs-CZ" sz="36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59B8E5-748B-282F-E269-AE6CCCC3DE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970" y="2415395"/>
            <a:ext cx="10667229" cy="3761567"/>
          </a:xfrm>
        </p:spPr>
        <p:txBody>
          <a:bodyPr>
            <a:normAutofit/>
          </a:bodyPr>
          <a:lstStyle/>
          <a:p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Ano, v případě že splňují následující podmínky: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nevzdělávají se v ČR déle než </a:t>
            </a:r>
            <a:r>
              <a:rPr lang="cs-CZ" sz="20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36 </a:t>
            </a:r>
            <a:r>
              <a:rPr lang="cs-CZ" sz="2000" dirty="0">
                <a:latin typeface="+mn-lt"/>
                <a:cs typeface="Calibri" panose="020F0502020204030204" pitchFamily="34" charset="0"/>
              </a:rPr>
              <a:t>měsíců </a:t>
            </a:r>
            <a:r>
              <a:rPr lang="cs-CZ" sz="2000" dirty="0">
                <a:effectLst/>
                <a:latin typeface="+mn-lt"/>
                <a:ea typeface="Calibri" panose="020F0502020204030204" pitchFamily="34" charset="0"/>
              </a:rPr>
              <a:t>před podáním žádosti</a:t>
            </a:r>
            <a:endParaRPr lang="cs-CZ" sz="2000" dirty="0">
              <a:latin typeface="+mn-lt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celkově nesmí překročit 400 hodin financovaných z novelizované 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vyhl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. č. 13/2005 Sb. (vzdělávání z ostatních dotačních titulů se nezapočítává).</a:t>
            </a:r>
          </a:p>
          <a:p>
            <a:pPr marL="108000" indent="0">
              <a:buNone/>
            </a:pP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V případě, že tuto podmínku nesplňují, mohou se připojit do již stávající skupiny, pokud se tím nesníží kvalita vzdělávání.</a:t>
            </a:r>
          </a:p>
          <a:p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Podmínka pro vznik skupiny: minimálně 5 osob, které se vzdělávají v ČR ne déle než 36 měsíců. </a:t>
            </a:r>
          </a:p>
          <a:p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Pokud je v kraji pouze jedna skupina ve správním obvodu, neplatí pro ni podmínka nejméně 5 žáků.</a:t>
            </a:r>
          </a:p>
          <a:p>
            <a:endParaRPr lang="cs-CZ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F1E9802-4672-F7A0-DDB0-46D9C515D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983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8FF779-B4C5-ACDF-2A72-FDF7C7265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314" y="910122"/>
            <a:ext cx="10838169" cy="622138"/>
          </a:xfrm>
        </p:spPr>
        <p:txBody>
          <a:bodyPr>
            <a:noAutofit/>
          </a:bodyPr>
          <a:lstStyle/>
          <a:p>
            <a:r>
              <a:rPr lang="cs-CZ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Žádost k zařazení do skupiny pro </a:t>
            </a:r>
            <a:r>
              <a:rPr lang="cs-CZ" sz="3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jaz</a:t>
            </a:r>
            <a:r>
              <a:rPr lang="cs-CZ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přípravu </a:t>
            </a:r>
            <a:endParaRPr lang="cs-CZ" sz="36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FC16E9-2E46-F236-BBC5-E6ED85F40F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Důležitý dokument, na jehož základě je určená škola povinna zajistit jazykovou přípravu v případě žáka s nárokem.</a:t>
            </a:r>
          </a:p>
          <a:p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Povinný údaj: jméno a příjmení žáka, </a:t>
            </a:r>
            <a:r>
              <a:rPr lang="x-none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datum narození žáka</a:t>
            </a: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x-none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bydliště v ČR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x-none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název školy, kterou žák navštěvuje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x-none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obor vzdělání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x-none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ročník studia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x-none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kontakt na žáka v ČR (telefon, e-mail)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x-none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kontakt na zákonného zástupce v ČR (telefon, e-mail)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x-none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přibližná znalost českého jazyka nepovinně (úplný začáteční</a:t>
            </a: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x-none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začátečník, mírně pokročilý, potřeba odborné slovní zásoby)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x-none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podpis zákonného zástupce / zletilého žáka</a:t>
            </a:r>
            <a:r>
              <a:rPr lang="cs-CZ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Doporučený údaj: délka vzdělávání v ČR.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Vzor žádosti, web. stránky MŠMT, NPI ČR.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D007FEC-35F6-B25A-A947-8A08EBB8D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526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CF8E2A-1729-D0C7-6110-3EF2EF42E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600" y="466343"/>
            <a:ext cx="10838169" cy="1091796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418E96"/>
                </a:solidFill>
              </a:rPr>
              <a:t>Počet žáků, kteří využili jazykové </a:t>
            </a:r>
            <a:r>
              <a:rPr lang="cs-CZ" sz="3600" b="1" dirty="0" err="1">
                <a:solidFill>
                  <a:srgbClr val="418E96"/>
                </a:solidFill>
              </a:rPr>
              <a:t>příPravy</a:t>
            </a:r>
            <a:r>
              <a:rPr lang="cs-CZ" sz="3600" b="1" dirty="0">
                <a:solidFill>
                  <a:srgbClr val="418E96"/>
                </a:solidFill>
              </a:rPr>
              <a:t> v předešlých 2 letech</a:t>
            </a:r>
            <a:endParaRPr lang="cs-CZ" sz="360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979854B-7F8D-78DB-CB6A-E2FE7BB08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70F08-41D3-4C49-9139-1BF5B9A15634}" type="slidenum">
              <a:rPr lang="cs-CZ" smtClean="0"/>
              <a:t>9</a:t>
            </a:fld>
            <a:endParaRPr lang="cs-CZ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4F4331D1-7C65-465A-F931-1DA148B3D1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553217"/>
              </p:ext>
            </p:extLst>
          </p:nvPr>
        </p:nvGraphicFramePr>
        <p:xfrm>
          <a:off x="935666" y="1424762"/>
          <a:ext cx="8856919" cy="3413547"/>
        </p:xfrm>
        <a:graphic>
          <a:graphicData uri="http://schemas.openxmlformats.org/drawingml/2006/table">
            <a:tbl>
              <a:tblPr/>
              <a:tblGrid>
                <a:gridCol w="2480407">
                  <a:extLst>
                    <a:ext uri="{9D8B030D-6E8A-4147-A177-3AD203B41FA5}">
                      <a16:colId xmlns:a16="http://schemas.microsoft.com/office/drawing/2014/main" val="4275811759"/>
                    </a:ext>
                  </a:extLst>
                </a:gridCol>
                <a:gridCol w="1181703">
                  <a:extLst>
                    <a:ext uri="{9D8B030D-6E8A-4147-A177-3AD203B41FA5}">
                      <a16:colId xmlns:a16="http://schemas.microsoft.com/office/drawing/2014/main" val="1416833772"/>
                    </a:ext>
                  </a:extLst>
                </a:gridCol>
                <a:gridCol w="1731602">
                  <a:extLst>
                    <a:ext uri="{9D8B030D-6E8A-4147-A177-3AD203B41FA5}">
                      <a16:colId xmlns:a16="http://schemas.microsoft.com/office/drawing/2014/main" val="3718131829"/>
                    </a:ext>
                  </a:extLst>
                </a:gridCol>
                <a:gridCol w="1848605">
                  <a:extLst>
                    <a:ext uri="{9D8B030D-6E8A-4147-A177-3AD203B41FA5}">
                      <a16:colId xmlns:a16="http://schemas.microsoft.com/office/drawing/2014/main" val="2277119327"/>
                    </a:ext>
                  </a:extLst>
                </a:gridCol>
                <a:gridCol w="1614602">
                  <a:extLst>
                    <a:ext uri="{9D8B030D-6E8A-4147-A177-3AD203B41FA5}">
                      <a16:colId xmlns:a16="http://schemas.microsoft.com/office/drawing/2014/main" val="2499770615"/>
                    </a:ext>
                  </a:extLst>
                </a:gridCol>
              </a:tblGrid>
              <a:tr h="180754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určených škol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žáků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5251358"/>
                  </a:ext>
                </a:extLst>
              </a:tr>
              <a:tr h="182120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2022-2023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2023-2024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2022-2023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2023-2024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1434347"/>
                  </a:ext>
                </a:extLst>
              </a:tr>
              <a:tr h="18212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Hlavní město Praha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 / 112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 / 70*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5208248"/>
                  </a:ext>
                </a:extLst>
              </a:tr>
              <a:tr h="18212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Jihočeský kraj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6160886"/>
                  </a:ext>
                </a:extLst>
              </a:tr>
              <a:tr h="18212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Jihomoravský kraj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1274319"/>
                  </a:ext>
                </a:extLst>
              </a:tr>
              <a:tr h="18212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Karlovarský kraj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610186"/>
                  </a:ext>
                </a:extLst>
              </a:tr>
              <a:tr h="18212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Kraj Vysočina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5720656"/>
                  </a:ext>
                </a:extLst>
              </a:tr>
              <a:tr h="18212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Královéhradecký kraj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6513869"/>
                  </a:ext>
                </a:extLst>
              </a:tr>
              <a:tr h="18212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Liberecký kraj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2965205"/>
                  </a:ext>
                </a:extLst>
              </a:tr>
              <a:tr h="18212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Moravskoslezský kraj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6184667"/>
                  </a:ext>
                </a:extLst>
              </a:tr>
              <a:tr h="18212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Olomoucký kraj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5858123"/>
                  </a:ext>
                </a:extLst>
              </a:tr>
              <a:tr h="18212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Pardubický kraj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0896975"/>
                  </a:ext>
                </a:extLst>
              </a:tr>
              <a:tr h="18212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Plzeňský kraj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6438023"/>
                  </a:ext>
                </a:extLst>
              </a:tr>
              <a:tr h="18212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Středočeský kraj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0518171"/>
                  </a:ext>
                </a:extLst>
              </a:tr>
              <a:tr h="18212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Ústecký kraj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3591429"/>
                  </a:ext>
                </a:extLst>
              </a:tr>
              <a:tr h="18212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Zlínský kraj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0605655"/>
                  </a:ext>
                </a:extLst>
              </a:tr>
              <a:tr h="500993">
                <a:tc>
                  <a:txBody>
                    <a:bodyPr/>
                    <a:lstStyle/>
                    <a:p>
                      <a:pPr algn="l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5672900"/>
                  </a:ext>
                </a:extLst>
              </a:tr>
            </a:tbl>
          </a:graphicData>
        </a:graphic>
      </p:graphicFrame>
      <p:sp>
        <p:nvSpPr>
          <p:cNvPr id="6" name="Ovál 5">
            <a:extLst>
              <a:ext uri="{FF2B5EF4-FFF2-40B4-BE49-F238E27FC236}">
                <a16:creationId xmlns:a16="http://schemas.microsoft.com/office/drawing/2014/main" id="{BB95DBA9-B72C-40CF-3696-14C263D67934}"/>
              </a:ext>
            </a:extLst>
          </p:cNvPr>
          <p:cNvSpPr/>
          <p:nvPr/>
        </p:nvSpPr>
        <p:spPr>
          <a:xfrm>
            <a:off x="3860072" y="4603896"/>
            <a:ext cx="776174" cy="43593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94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33AE58D9-B1FB-E861-61F4-5FC4A78348CD}"/>
              </a:ext>
            </a:extLst>
          </p:cNvPr>
          <p:cNvSpPr/>
          <p:nvPr/>
        </p:nvSpPr>
        <p:spPr>
          <a:xfrm>
            <a:off x="5741580" y="4603897"/>
            <a:ext cx="776174" cy="43593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86</a:t>
            </a:r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3E6C00B9-999A-8A02-4607-44E52339A676}"/>
              </a:ext>
            </a:extLst>
          </p:cNvPr>
          <p:cNvSpPr/>
          <p:nvPr/>
        </p:nvSpPr>
        <p:spPr>
          <a:xfrm>
            <a:off x="7400714" y="4603897"/>
            <a:ext cx="978195" cy="43593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1059</a:t>
            </a:r>
          </a:p>
        </p:txBody>
      </p:sp>
      <p:sp>
        <p:nvSpPr>
          <p:cNvPr id="9" name="Ovál 8">
            <a:extLst>
              <a:ext uri="{FF2B5EF4-FFF2-40B4-BE49-F238E27FC236}">
                <a16:creationId xmlns:a16="http://schemas.microsoft.com/office/drawing/2014/main" id="{AEAF9B66-1174-6BE5-B64E-EEED8CCF54B9}"/>
              </a:ext>
            </a:extLst>
          </p:cNvPr>
          <p:cNvSpPr/>
          <p:nvPr/>
        </p:nvSpPr>
        <p:spPr>
          <a:xfrm>
            <a:off x="9009825" y="4603897"/>
            <a:ext cx="978194" cy="43593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1100</a:t>
            </a:r>
          </a:p>
        </p:txBody>
      </p:sp>
    </p:spTree>
    <p:extLst>
      <p:ext uri="{BB962C8B-B14F-4D97-AF65-F5344CB8AC3E}">
        <p14:creationId xmlns:p14="http://schemas.microsoft.com/office/powerpoint/2010/main" val="2118856624"/>
      </p:ext>
    </p:extLst>
  </p:cSld>
  <p:clrMapOvr>
    <a:masterClrMapping/>
  </p:clrMapOvr>
</p:sld>
</file>

<file path=ppt/theme/theme1.xml><?xml version="1.0" encoding="utf-8"?>
<a:theme xmlns:a="http://schemas.openxmlformats.org/drawingml/2006/main" name="Vlastní návrh">
  <a:themeElements>
    <a:clrScheme name="Vlastní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28D96"/>
      </a:accent1>
      <a:accent2>
        <a:srgbClr val="CFDBDD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_2021" id="{3971444E-8C72-4186-A951-FA53C2EF4539}" vid="{7914E551-DD36-41F8-860E-A4F520CFF28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Prezentace_msmt_16_9</Template>
  <TotalTime>4617</TotalTime>
  <Words>1065</Words>
  <Application>Microsoft Office PowerPoint</Application>
  <PresentationFormat>Širokoúhlá obrazovka</PresentationFormat>
  <Paragraphs>178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Vlastní návrh</vt:lpstr>
      <vt:lpstr>Bezplatná jazyková příprava ve středním vzdělávání 2024</vt:lpstr>
      <vt:lpstr>Co je Nového v jaz. přípravě ve středních školách? </vt:lpstr>
      <vt:lpstr>Prodloužení bezplatné jazykové přípravy ve středních školách na dobu neurčitou</vt:lpstr>
      <vt:lpstr>Pouze 2 obsahové změny oproti loňskému roku</vt:lpstr>
      <vt:lpstr>Jak vypadá  skupina pro jazykovou přípravu? </vt:lpstr>
      <vt:lpstr>FORMA VÝuky</vt:lpstr>
      <vt:lpstr>Lze zařadit do jazykové přípravy i ukrajinské žáky, když se zde již vzdělávali?  </vt:lpstr>
      <vt:lpstr>Žádost k zařazení do skupiny pro jaz. přípravu </vt:lpstr>
      <vt:lpstr>Počet žáků, kteří využili jazykové příPravy v předešlých 2 letech</vt:lpstr>
      <vt:lpstr>URČENá škola</vt:lpstr>
      <vt:lpstr>V případě, že jste kmenovou školou, ale nejste určenou školou</vt:lpstr>
      <vt:lpstr>HODNOCEní žáka a úprava obsahu vzdělávání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Návrat Miroslav</dc:creator>
  <cp:lastModifiedBy>Černíková Marie</cp:lastModifiedBy>
  <cp:revision>150</cp:revision>
  <dcterms:created xsi:type="dcterms:W3CDTF">2021-05-03T08:07:23Z</dcterms:created>
  <dcterms:modified xsi:type="dcterms:W3CDTF">2024-09-16T06:07:51Z</dcterms:modified>
</cp:coreProperties>
</file>